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7"/>
  </p:notesMasterIdLst>
  <p:sldIdLst>
    <p:sldId id="257" r:id="rId3"/>
    <p:sldId id="258" r:id="rId4"/>
    <p:sldId id="259" r:id="rId5"/>
    <p:sldId id="260" r:id="rId6"/>
    <p:sldId id="270" r:id="rId7"/>
    <p:sldId id="261" r:id="rId8"/>
    <p:sldId id="262" r:id="rId9"/>
    <p:sldId id="263" r:id="rId10"/>
    <p:sldId id="264" r:id="rId11"/>
    <p:sldId id="265" r:id="rId12"/>
    <p:sldId id="266" r:id="rId13"/>
    <p:sldId id="267" r:id="rId14"/>
    <p:sldId id="268"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49" d="100"/>
          <a:sy n="49" d="100"/>
        </p:scale>
        <p:origin x="-1176" y="-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70" d="100"/>
          <a:sy n="70" d="100"/>
        </p:scale>
        <p:origin x="-1092"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FC0864-012F-4FAC-9288-0EEEEB8DDBB7}" type="datetimeFigureOut">
              <a:rPr lang="en-US" smtClean="0"/>
              <a:pPr/>
              <a:t>1/18/2012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958AAD-26B6-417F-9FA7-BB71F56AC2F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3B90EF-00F8-4E02-A185-4346CD73694E}" type="slidenum">
              <a:rPr lang="en-US"/>
              <a:pPr/>
              <a:t>1</a:t>
            </a:fld>
            <a:endParaRPr lang="en-US"/>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lstStyle/>
          <a:p>
            <a:r>
              <a:rPr lang="en-US" dirty="0" smtClean="0"/>
              <a:t>Good afternoon</a:t>
            </a:r>
          </a:p>
          <a:p>
            <a:endParaRPr lang="en-US" dirty="0" smtClean="0"/>
          </a:p>
          <a:p>
            <a:r>
              <a:rPr lang="en-US" dirty="0" smtClean="0"/>
              <a:t>We are here to discuss how to manage the expectations of your clients and project leaders in regards to Design of Experiments. </a:t>
            </a:r>
          </a:p>
          <a:p>
            <a:endParaRPr lang="en-US" dirty="0" smtClean="0"/>
          </a:p>
          <a:p>
            <a:r>
              <a:rPr lang="en-US" dirty="0" smtClean="0"/>
              <a:t>This is a relatively new field of statistical planning and predictive analysis within the Test and Evaluation community. And as with any new “tool” we have to learn what that tool will and will not work on.</a:t>
            </a:r>
          </a:p>
          <a:p>
            <a:endParaRPr lang="en-US" dirty="0" smtClean="0"/>
          </a:p>
          <a:p>
            <a:r>
              <a:rPr lang="en-US" dirty="0" smtClean="0"/>
              <a:t>AVW is a veteran owned company providing Professional Engineering Services, Test and Evaluation Support, and Shipbuilding Engineering Management Consulting. </a:t>
            </a:r>
          </a:p>
          <a:p>
            <a:endParaRPr lang="en-US" dirty="0" smtClean="0"/>
          </a:p>
          <a:p>
            <a:r>
              <a:rPr lang="en-US" dirty="0" smtClean="0"/>
              <a:t>Our efforts to date have primarily been focused on surface ship acquisition, from Design through Production and Test and Lifecycle Management. </a:t>
            </a:r>
          </a:p>
          <a:p>
            <a:endParaRPr lang="en-US" dirty="0" smtClean="0"/>
          </a:p>
          <a:p>
            <a:r>
              <a:rPr lang="en-US" dirty="0" smtClean="0"/>
              <a:t>AVW is also a recognized leader in the use of Integrated Product Data Environments and Digital Product Models to support Ship Acquisition, as well as the use of Modeling and Simulation technologies to support Design, Production, and Test and Evaluation. We are growing our own expertise in DOE, most of our staff have been through the Air Force or commercial training programs. </a:t>
            </a: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3B90EF-00F8-4E02-A185-4346CD73694E}" type="slidenum">
              <a:rPr lang="en-US"/>
              <a:pPr/>
              <a:t>10</a:t>
            </a:fld>
            <a:endParaRPr lang="en-US" dirty="0"/>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noAutofit/>
          </a:bodyPr>
          <a:lstStyle/>
          <a:p>
            <a:r>
              <a:rPr lang="en-US" dirty="0" smtClean="0"/>
              <a:t>DOE is not new, however its application in military testing is.  As with any new tool, trend, process it takes a while to find the niche for it to fill. Within DOD there is a mandate from DOT&amp;E as well as the OTAs, but that is guidance, now comes the tactics, techniques and procedures for using this new thing called Design of Experiments. While some of you have received training in this, you are still wrestling with how it works and how to apply it.  As noted, from one practitioner, we are in the ground stages within the military. Some are further ahead than others. An example is the USAF testing community. They have led the way in applying DOE to operational testing. The Navy is closing ground on this though. Some preliminary work has been done applying DOE to CVN 78 Sortie Generation Rate,  Run numbers for the PRA Testbed and LHA 6. The Navy’s OTA has built a process around DOE and Mission Based Test Design (engineered by AVW) called the Integrated Evaluation Framework. </a:t>
            </a:r>
          </a:p>
          <a:p>
            <a:endParaRPr lang="en-US" dirty="0" smtClean="0"/>
          </a:p>
          <a:p>
            <a:r>
              <a:rPr lang="en-US" dirty="0" smtClean="0"/>
              <a:t>We are in the early stretches of this road course. The car and driver are still getting used to the road and its curves. We are learning how to identify and quantify the factors; how they affect the response variables, and developing a notional test design. There is still  room for development and process refinement.  </a:t>
            </a:r>
          </a:p>
          <a:p>
            <a:endParaRPr lang="en-US" dirty="0" smtClean="0"/>
          </a:p>
          <a:p>
            <a:r>
              <a:rPr lang="en-US" dirty="0" smtClean="0"/>
              <a:t>We also have to learn to manage the expectations of the senior leadership in regards to DOE. Both within our organizations and across the acquisition structure as a whole. DOE can do a lot, if properly applied. And that means at the start of a system’s development. Playing catch up is difficult and as mentioned before bringing the analyst in after the fact does not help the test that is already done. </a:t>
            </a:r>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3B90EF-00F8-4E02-A185-4346CD73694E}" type="slidenum">
              <a:rPr lang="en-US"/>
              <a:pPr/>
              <a:t>11</a:t>
            </a:fld>
            <a:endParaRPr lang="en-US"/>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lstStyle/>
          <a:p>
            <a:r>
              <a:rPr lang="en-US" dirty="0" smtClean="0"/>
              <a:t>The tester, the analyst and the SME have to work in concert up front, before the test is planned even. We have to know the system process, what factors influence it, which of those are controlled and which are uncontrolled. How those  factors will affect the response variable.  Of course we won’t be able to know all of this up front. This is an iterative process.  With every test we learn more about the system and in the post analysis we can learn how to improve the follow on tests. </a:t>
            </a:r>
          </a:p>
          <a:p>
            <a:endParaRPr lang="en-US" dirty="0" smtClean="0"/>
          </a:p>
          <a:p>
            <a:r>
              <a:rPr lang="en-US" dirty="0" smtClean="0"/>
              <a:t>Applying DOE in a continuous fashion from inception to </a:t>
            </a:r>
            <a:r>
              <a:rPr lang="en-US" dirty="0" err="1" smtClean="0"/>
              <a:t>OpEval</a:t>
            </a:r>
            <a:r>
              <a:rPr lang="en-US" dirty="0" smtClean="0"/>
              <a:t> and beyond enables us to learn from the tests and how to fashion/shape the  successive events.  No one test will answer all the questions of course, if that were true we wouldn’t need DOE. We have to alter the variables and assess the changes in the response variables. Will we answer all the questions in one round? Doubtful, but we have data, we have a test matrix, we know the power and confidence factor and we will be able to narrow the testing environment to those relevant factors. </a:t>
            </a:r>
          </a:p>
          <a:p>
            <a:endParaRPr lang="en-US" dirty="0" smtClean="0"/>
          </a:p>
          <a:p>
            <a:r>
              <a:rPr lang="en-US" dirty="0" smtClean="0"/>
              <a:t>We will be able to look inside the black box rather than checking the </a:t>
            </a:r>
            <a:r>
              <a:rPr lang="en-US" dirty="0" err="1" smtClean="0"/>
              <a:t>gozintas</a:t>
            </a:r>
            <a:r>
              <a:rPr lang="en-US" dirty="0" smtClean="0"/>
              <a:t> and </a:t>
            </a:r>
            <a:r>
              <a:rPr lang="en-US" dirty="0" err="1" smtClean="0"/>
              <a:t>gozouttas</a:t>
            </a:r>
            <a:r>
              <a:rPr lang="en-US" dirty="0" smtClean="0"/>
              <a:t> and trying to figure out what happened inside that former enigma. </a:t>
            </a:r>
          </a:p>
          <a:p>
            <a:endParaRPr lang="en-US" dirty="0" smtClean="0"/>
          </a:p>
          <a:p>
            <a:r>
              <a:rPr lang="en-US" dirty="0" smtClean="0"/>
              <a:t>One caveat though, DOE will help you develop the test and analyze the results, but it is only as good as the inputs that are given up front. We have to be cautious and always anticipate false positives or false negatives.  We develop, execute, analyze and refine our testing. </a:t>
            </a:r>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3B90EF-00F8-4E02-A185-4346CD73694E}" type="slidenum">
              <a:rPr lang="en-US"/>
              <a:pPr/>
              <a:t>12</a:t>
            </a:fld>
            <a:endParaRPr lang="en-US"/>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lstStyle/>
          <a:p>
            <a:r>
              <a:rPr lang="en-US" dirty="0" smtClean="0"/>
              <a:t>Here is a representation of what we have been talking about. You can see the DOE process from start to finish.  As I keep reiterating, it starts with the planning and process definition. Factor selection and response variables are identified here.</a:t>
            </a:r>
          </a:p>
          <a:p>
            <a:endParaRPr lang="en-US" dirty="0" smtClean="0"/>
          </a:p>
          <a:p>
            <a:r>
              <a:rPr lang="en-US" dirty="0" smtClean="0"/>
              <a:t>Then we go on to the actual variables, what is nuisance or noise within the testing. We have to be cognizant of the fact we are looking for those spikes that come up out of the noise of the test. It is a Signal to Noise Ratio problem, for those of you familiar with ASW, you are looking for that telltale return echo. </a:t>
            </a:r>
          </a:p>
          <a:p>
            <a:endParaRPr lang="en-US" dirty="0" smtClean="0"/>
          </a:p>
          <a:p>
            <a:r>
              <a:rPr lang="en-US" dirty="0" smtClean="0"/>
              <a:t>Another point to stress here, is to bring in a DOE practitioner early. They will help you select the appropriate test design and the points to test. There are software programs out there that will help you do this. However, remember, garbage in, garbage out. You want to maximize your resources and getting a DOE person in early will save you. You want your tests to be meaningful.</a:t>
            </a:r>
          </a:p>
          <a:p>
            <a:endParaRPr lang="en-US" dirty="0" smtClean="0"/>
          </a:p>
          <a:p>
            <a:r>
              <a:rPr lang="en-US" dirty="0" smtClean="0"/>
              <a:t>The test matrix is populated and you analysis where you need to test. Run the test, get the raw data, graph the result and draw conclusions. You will see where you need to concentrate  the remainder of your test resources. The results you get will be quantifiable, repeatable, and </a:t>
            </a:r>
            <a:r>
              <a:rPr lang="en-US" dirty="0" err="1" smtClean="0"/>
              <a:t>defendible</a:t>
            </a:r>
            <a:r>
              <a:rPr lang="en-US" dirty="0" smtClean="0"/>
              <a:t>. </a:t>
            </a:r>
          </a:p>
          <a:p>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3B90EF-00F8-4E02-A185-4346CD73694E}" type="slidenum">
              <a:rPr lang="en-US"/>
              <a:pPr/>
              <a:t>13</a:t>
            </a:fld>
            <a:endParaRPr lang="en-US"/>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noAutofit/>
          </a:bodyPr>
          <a:lstStyle/>
          <a:p>
            <a:r>
              <a:rPr lang="en-US" dirty="0" smtClean="0"/>
              <a:t>Okay, well we are at the get off the stage slide.  To summarize</a:t>
            </a:r>
          </a:p>
          <a:p>
            <a:endParaRPr lang="en-US" dirty="0" smtClean="0"/>
          </a:p>
          <a:p>
            <a:pPr marL="228600" indent="-228600">
              <a:buAutoNum type="arabicPeriod"/>
            </a:pPr>
            <a:r>
              <a:rPr lang="en-US" dirty="0" smtClean="0"/>
              <a:t>Understand the system being evaluated.</a:t>
            </a:r>
          </a:p>
          <a:p>
            <a:pPr marL="228600" indent="-228600">
              <a:buAutoNum type="arabicPeriod"/>
            </a:pPr>
            <a:r>
              <a:rPr lang="en-US" dirty="0" smtClean="0"/>
              <a:t>Start DOE at the beginning, continue it in an iterative fashion, updating it with insights you discover about the process, the factors and the response variables.</a:t>
            </a:r>
          </a:p>
          <a:p>
            <a:pPr marL="228600" indent="-228600">
              <a:buAutoNum type="arabicPeriod"/>
            </a:pPr>
            <a:r>
              <a:rPr lang="en-US" dirty="0" smtClean="0"/>
              <a:t>Know what you don’t know. If you don’t have the DOE skills or a Subject Matter expert available, realize that a cost to get them involved early will save you a lot in the long run. </a:t>
            </a:r>
          </a:p>
          <a:p>
            <a:pPr marL="228600" indent="-228600">
              <a:buAutoNum type="arabicPeriod"/>
            </a:pPr>
            <a:r>
              <a:rPr lang="en-US" dirty="0" smtClean="0"/>
              <a:t>Just as one model is not suitable for all applications the same is true with DOE. An approach for one system may not work for another system or process. Not everything is a nail so don’t think DOE is the only hammer. </a:t>
            </a:r>
          </a:p>
          <a:p>
            <a:pPr marL="228600" indent="-228600">
              <a:buAutoNum type="arabicPeriod"/>
            </a:pPr>
            <a:r>
              <a:rPr lang="en-US" dirty="0" smtClean="0"/>
              <a:t>Get leadership buy in to the process and ensure they know that one answer is not THE answer. </a:t>
            </a:r>
          </a:p>
          <a:p>
            <a:pPr marL="228600" indent="-228600">
              <a:buAutoNum type="arabicPeriod"/>
            </a:pPr>
            <a:r>
              <a:rPr lang="en-US" dirty="0" smtClean="0"/>
              <a:t>Understand that a designed test is different than a demonstration. A demonstration is one part of a test, it is not the whole test series in one event. You may only get one live demonstration so maximize the data you can get and feed it into your design. </a:t>
            </a:r>
          </a:p>
          <a:p>
            <a:pPr marL="228600" indent="-228600">
              <a:buAutoNum type="arabicPeriod"/>
            </a:pPr>
            <a:r>
              <a:rPr lang="en-US" dirty="0" smtClean="0"/>
              <a:t>DOE is not the ultimate answer to all the questions, but it will show you where you need to ask the questions.</a:t>
            </a:r>
          </a:p>
          <a:p>
            <a:pPr marL="228600" indent="-228600">
              <a:buAutoNum type="arabicPeriod"/>
            </a:pPr>
            <a:r>
              <a:rPr lang="en-US" dirty="0" smtClean="0"/>
              <a:t>DOE will help you use the scarce resources you have available in a focused fashion.</a:t>
            </a:r>
          </a:p>
          <a:p>
            <a:pPr marL="228600" indent="-228600">
              <a:buAutoNum type="arabicPeriod"/>
            </a:pPr>
            <a:r>
              <a:rPr lang="en-US" dirty="0" smtClean="0"/>
              <a:t>Analyze the results of each test and use them to improve the next test. </a:t>
            </a:r>
          </a:p>
          <a:p>
            <a:pPr marL="228600" indent="-228600"/>
            <a:endParaRPr lang="en-US" dirty="0" smtClean="0"/>
          </a:p>
          <a:p>
            <a:pPr marL="228600" indent="-228600"/>
            <a:r>
              <a:rPr lang="en-US" dirty="0" smtClean="0"/>
              <a:t>Thank you for your time and attention. I will be available for questions afterward.</a:t>
            </a:r>
          </a:p>
          <a:p>
            <a:pPr marL="228600" indent="-228600"/>
            <a:r>
              <a:rPr lang="en-US" dirty="0" smtClean="0"/>
              <a:t>Good luck and good testing. </a:t>
            </a:r>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3B90EF-00F8-4E02-A185-4346CD73694E}" type="slidenum">
              <a:rPr lang="en-US"/>
              <a:pPr/>
              <a:t>14</a:t>
            </a:fld>
            <a:endParaRPr lang="en-US"/>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lstStyle/>
          <a:p>
            <a:r>
              <a:rPr lang="en-US" dirty="0" smtClean="0"/>
              <a:t>Good afternoon</a:t>
            </a:r>
          </a:p>
          <a:p>
            <a:endParaRPr lang="en-US" dirty="0" smtClean="0"/>
          </a:p>
          <a:p>
            <a:r>
              <a:rPr lang="en-US" dirty="0" smtClean="0"/>
              <a:t>We are here to discuss how to manage the expectations of your clients and project leaders in regards to Design of Experiments. </a:t>
            </a:r>
          </a:p>
          <a:p>
            <a:endParaRPr lang="en-US" dirty="0" smtClean="0"/>
          </a:p>
          <a:p>
            <a:r>
              <a:rPr lang="en-US" dirty="0" smtClean="0"/>
              <a:t>This is a relatively new field of statistical planning and predictive analysis within the Test and Evaluation community. And as with any new “tool” we have to learn what that tool will and will not work on.</a:t>
            </a:r>
          </a:p>
          <a:p>
            <a:endParaRPr lang="en-US" dirty="0" smtClean="0"/>
          </a:p>
          <a:p>
            <a:r>
              <a:rPr lang="en-US" dirty="0" smtClean="0"/>
              <a:t>AVW is a veteran owned company providing Professional Engineering Services, Test and Evaluation Support, and Shipbuilding Engineering Management Consulting. </a:t>
            </a:r>
          </a:p>
          <a:p>
            <a:endParaRPr lang="en-US" dirty="0" smtClean="0"/>
          </a:p>
          <a:p>
            <a:r>
              <a:rPr lang="en-US" dirty="0" smtClean="0"/>
              <a:t>Our efforts to date have primarily been focused on surface ship acquisition, from Design through Production and Test and Lifecycle Management. </a:t>
            </a:r>
          </a:p>
          <a:p>
            <a:endParaRPr lang="en-US" dirty="0" smtClean="0"/>
          </a:p>
          <a:p>
            <a:r>
              <a:rPr lang="en-US" dirty="0" smtClean="0"/>
              <a:t>AVW is also a recognized leader in the use of Integrated Product Data Environments and Digital Product Models to support Ship Acquisition, as well as the use of Modeling and Simulation technologies to support Design, Production, and Test and Evaluation. We are growing our own expertise in DOE, most of our staff have been through the Air Force or commercial training programs. </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3B90EF-00F8-4E02-A185-4346CD73694E}" type="slidenum">
              <a:rPr lang="en-US"/>
              <a:pPr/>
              <a:t>2</a:t>
            </a:fld>
            <a:endParaRPr lang="en-US"/>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normAutofit/>
          </a:bodyPr>
          <a:lstStyle/>
          <a:p>
            <a:r>
              <a:rPr lang="en-US" dirty="0" smtClean="0"/>
              <a:t>As I said before, DOE has been getting a lot of press within the Acquisition community as the next best thing to come along. </a:t>
            </a:r>
          </a:p>
          <a:p>
            <a:endParaRPr lang="en-US" dirty="0" smtClean="0"/>
          </a:p>
          <a:p>
            <a:r>
              <a:rPr lang="en-US" dirty="0" smtClean="0"/>
              <a:t>The costs of modern acquisition are climbing and we all have to be good stewards of the government funding we receive. That includes the test community of course. Even though testing, from the developmental end throughout the life cycle amounts to  less than 10% it is still incumbent on use to spend that amount wisely.  Likewise, as the slide says there are high stakes consequences to not adequately testing the systems that are entering or are in service.  We owe the taxpayer the proper and prudent use of the funds, to the </a:t>
            </a:r>
            <a:r>
              <a:rPr lang="en-US" dirty="0" err="1" smtClean="0"/>
              <a:t>warfighter</a:t>
            </a:r>
            <a:r>
              <a:rPr lang="en-US" dirty="0" smtClean="0"/>
              <a:t>, we owe our very best efforts, to ensure the system or systems are fully capable and ready to support them. </a:t>
            </a:r>
          </a:p>
          <a:p>
            <a:endParaRPr lang="en-US" dirty="0" smtClean="0"/>
          </a:p>
          <a:p>
            <a:r>
              <a:rPr lang="en-US" dirty="0" smtClean="0"/>
              <a:t>As the Memorandum of Agreement between Director, Operational Test and Evaluation and the service Operational Test Agencies stated </a:t>
            </a:r>
          </a:p>
          <a:p>
            <a:r>
              <a:rPr lang="en-US" dirty="0" smtClean="0"/>
              <a:t>“Experimental design further provides a valuable tool to identify and mitigate risk in all test activities. It offers a framework from which test agencies may make well-informed decisions on resource allocation and scope of testing required for an adequate test. A DOE based test approach will not necessarily reduce the scope of resources for adequate testing.  ….Utilizing the discipline of DOE in all phases of program testing from initial developmental efforts through initial and follow-on operational test endeavors affords </a:t>
            </a:r>
            <a:r>
              <a:rPr lang="en-US" dirty="0" err="1" smtClean="0"/>
              <a:t>theopportunity</a:t>
            </a:r>
            <a:r>
              <a:rPr lang="en-US" dirty="0" smtClean="0"/>
              <a:t> for rigorous systematic improvement in test processes.</a:t>
            </a: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3B90EF-00F8-4E02-A185-4346CD73694E}" type="slidenum">
              <a:rPr lang="en-US"/>
              <a:pPr/>
              <a:t>3</a:t>
            </a:fld>
            <a:endParaRPr lang="en-US"/>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lstStyle/>
          <a:p>
            <a:r>
              <a:rPr lang="en-US" dirty="0" smtClean="0"/>
              <a:t>We all know why we have to test the systems. We test to make sure the capabilities desired and described are actually me. The critical technical parameters are fulfilled, the critical operational issues were addressed. And most importantly, to make sure we deliver what the </a:t>
            </a:r>
            <a:r>
              <a:rPr lang="en-US" dirty="0" err="1" smtClean="0"/>
              <a:t>warfighter</a:t>
            </a:r>
            <a:r>
              <a:rPr lang="en-US" dirty="0" smtClean="0"/>
              <a:t> needs, when they need it and it is fully capable of supporting mission accomplishment.</a:t>
            </a:r>
          </a:p>
          <a:p>
            <a:endParaRPr lang="en-US" dirty="0" smtClean="0"/>
          </a:p>
          <a:p>
            <a:r>
              <a:rPr lang="en-US" dirty="0" smtClean="0"/>
              <a:t>To that end we have to test to mitigate risk during development, we have to test the systems in a realistic and meaningful way to ensure the requirements are met and to quantify and qualify the system is operationally effective, suitable and survivable. The </a:t>
            </a:r>
            <a:r>
              <a:rPr lang="en-US" dirty="0" err="1" smtClean="0"/>
              <a:t>warfighter</a:t>
            </a:r>
            <a:r>
              <a:rPr lang="en-US" dirty="0" smtClean="0"/>
              <a:t> needs good equipment, not something that he or she has to  coddle to get it to do its function. </a:t>
            </a:r>
          </a:p>
          <a:p>
            <a:endParaRPr lang="en-US" dirty="0" smtClean="0"/>
          </a:p>
          <a:p>
            <a:r>
              <a:rPr lang="en-US" dirty="0" smtClean="0"/>
              <a:t>We also need to understand the best way to use the system, to explore the possible tactical implications, techniques and procedures.  The threat is constantly evolving and we have to  meet the new requirements this change means. Here is an example from Jay London  “I'm convinced my cockroaches have military training, I set off a roach bomb - they diffused it. “ While funny, its true. The threat evolved and the roaches found a way to counter it.  So to, we as testers have to adapt to the new environment. We have to show how we are going to test, show how this will contribute to a better understanding of the system. We have to diffuse the bombs too.  We need to use our resources well and still deliver a defendable analysis of system capabilities. </a:t>
            </a:r>
          </a:p>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3B90EF-00F8-4E02-A185-4346CD73694E}" type="slidenum">
              <a:rPr lang="en-US"/>
              <a:pPr/>
              <a:t>4</a:t>
            </a:fld>
            <a:endParaRPr lang="en-US"/>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normAutofit fontScale="92500"/>
          </a:bodyPr>
          <a:lstStyle/>
          <a:p>
            <a:r>
              <a:rPr lang="en-US" dirty="0" smtClean="0"/>
              <a:t>Design of Experiments is a tool that does aid the test community….if used as it is intended. It is not the end all, be all of predictive analysis, nor is it any better for post event analysis. Like the label says, use as directed. Don’t self medicate. </a:t>
            </a:r>
          </a:p>
          <a:p>
            <a:endParaRPr lang="en-US" dirty="0" smtClean="0"/>
          </a:p>
          <a:p>
            <a:r>
              <a:rPr lang="en-US" dirty="0" smtClean="0"/>
              <a:t>There are a lot of executive seminars that talk about DOE and what it can do. They give you a taste of what DOE brings to the table, but they don’t go into a lot of detail. DOE requires the user to know their system, it requires the involvement of Subject Matter Experts and it is an iterative process. </a:t>
            </a:r>
          </a:p>
          <a:p>
            <a:endParaRPr lang="en-US" dirty="0" smtClean="0"/>
          </a:p>
          <a:p>
            <a:r>
              <a:rPr lang="en-US" dirty="0" smtClean="0"/>
              <a:t>The best way to use DOE is from the start of a program, just as we start the Integrated Process Teams for Training, Logistics, Training, etc, we have to start using DOE as the systems engineering process starts. DOE works best as a process. In the past we have attempted to improve plans and reports by the review cycle. This is similar to inspecting in quality of work on a factory line, there is a lot of scrapped attempts and rework. To effect process output improvement we need to change the process. </a:t>
            </a:r>
            <a:br>
              <a:rPr lang="en-US" dirty="0" smtClean="0"/>
            </a:br>
            <a:r>
              <a:rPr lang="en-US" dirty="0" smtClean="0"/>
              <a:t/>
            </a:r>
            <a:br>
              <a:rPr lang="en-US" dirty="0" smtClean="0"/>
            </a:br>
            <a:r>
              <a:rPr lang="en-US" dirty="0" smtClean="0"/>
              <a:t>DOE can change the seven habit of ineffective testing. 1. Stats are for wimps and </a:t>
            </a:r>
            <a:r>
              <a:rPr lang="en-US" dirty="0" err="1" smtClean="0"/>
              <a:t>simps</a:t>
            </a:r>
            <a:r>
              <a:rPr lang="en-US" dirty="0" smtClean="0"/>
              <a:t>. 2. Calling in the analyst/statistician only after the test is over 3. Use the same number of samples from the last successful test. 4. Assume the process is well understood and miss problem decomposition. 5. Fail to randomize runs, 6. Fail to consider interactions. 7. Minimize factors considering in order to get multiple replicates of each test condition. </a:t>
            </a:r>
          </a:p>
          <a:p>
            <a:endParaRPr lang="en-US" dirty="0" smtClean="0"/>
          </a:p>
          <a:p>
            <a:r>
              <a:rPr lang="en-US" dirty="0" smtClean="0"/>
              <a:t>Remember, the tool is only as good as the mechanic. </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3B90EF-00F8-4E02-A185-4346CD73694E}" type="slidenum">
              <a:rPr lang="en-US"/>
              <a:pPr/>
              <a:t>5</a:t>
            </a:fld>
            <a:endParaRPr lang="en-US"/>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normAutofit fontScale="92500"/>
          </a:bodyPr>
          <a:lstStyle/>
          <a:p>
            <a:r>
              <a:rPr lang="en-US" dirty="0" smtClean="0"/>
              <a:t>Design of Experiments is a tool that does aid the test community….if used as it is intended. It is not the end all, be all of predictive analysis, nor is it any better for post event analysis. Like the label says, use as directed. Don’t self medicate. </a:t>
            </a:r>
          </a:p>
          <a:p>
            <a:endParaRPr lang="en-US" dirty="0" smtClean="0"/>
          </a:p>
          <a:p>
            <a:r>
              <a:rPr lang="en-US" dirty="0" smtClean="0"/>
              <a:t>There are a lot of executive seminars that talk about DOE and what it can do. They give you a taste of what DOE brings to the table, but they don’t go into a lot of detail. DOE requires the user to know their system, it requires the involvement of Subject Matter Experts and it is an iterative process. </a:t>
            </a:r>
          </a:p>
          <a:p>
            <a:endParaRPr lang="en-US" dirty="0" smtClean="0"/>
          </a:p>
          <a:p>
            <a:r>
              <a:rPr lang="en-US" dirty="0" smtClean="0"/>
              <a:t>The best way to use DOE is from the start of a program, just as we start the Integrated Process Teams for Training, Logistics, Training, etc, we have to start using DOE as the systems engineering process starts. DOE works best as a process. In the past we have attempted to improve plans and reports by the review cycle. This is similar to inspecting in quality of work on a factory line, there is a lot of scrapped attempts and rework. To effect process output improvement we need to change the process. </a:t>
            </a:r>
            <a:br>
              <a:rPr lang="en-US" dirty="0" smtClean="0"/>
            </a:br>
            <a:r>
              <a:rPr lang="en-US" dirty="0" smtClean="0"/>
              <a:t/>
            </a:r>
            <a:br>
              <a:rPr lang="en-US" dirty="0" smtClean="0"/>
            </a:br>
            <a:r>
              <a:rPr lang="en-US" dirty="0" smtClean="0"/>
              <a:t>DOE can change the seven habit of ineffective testing. 1. Stats are for wimps and </a:t>
            </a:r>
            <a:r>
              <a:rPr lang="en-US" dirty="0" err="1" smtClean="0"/>
              <a:t>simps</a:t>
            </a:r>
            <a:r>
              <a:rPr lang="en-US" dirty="0" smtClean="0"/>
              <a:t>. 2. Calling in the analyst/statistician only after the test is over 3. Use the same number of samples from the last successful test. 4. Assume the process is well understood and miss problem decomposition. 5. Fail to randomize runs, 6. Fail to consider interactions. 7. Minimize factors considering in order to get multiple replicates of each test condition. </a:t>
            </a:r>
          </a:p>
          <a:p>
            <a:endParaRPr lang="en-US" dirty="0" smtClean="0"/>
          </a:p>
          <a:p>
            <a:r>
              <a:rPr lang="en-US" dirty="0" smtClean="0"/>
              <a:t>Remember, the tool is only as good as the mechanic. </a:t>
            </a:r>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3B90EF-00F8-4E02-A185-4346CD73694E}" type="slidenum">
              <a:rPr lang="en-US"/>
              <a:pPr/>
              <a:t>6</a:t>
            </a:fld>
            <a:endParaRPr lang="en-US"/>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lstStyle/>
          <a:p>
            <a:pPr>
              <a:buFontTx/>
              <a:buChar char="•"/>
            </a:pPr>
            <a:r>
              <a:rPr lang="en-US" dirty="0" smtClean="0"/>
              <a:t>Design of Experiments originated in the field of agricultural    studies in the 1930s by R. Fisher, building on W.T. Gossett’s   work at Guinness Brewery. Anything that starts with a beer is by definition good. </a:t>
            </a:r>
          </a:p>
          <a:p>
            <a:endParaRPr lang="en-US" dirty="0" smtClean="0"/>
          </a:p>
          <a:p>
            <a:pPr>
              <a:buFontTx/>
              <a:buChar char="•"/>
            </a:pPr>
            <a:r>
              <a:rPr lang="en-US" dirty="0" smtClean="0"/>
              <a:t> The Air Force, 53</a:t>
            </a:r>
            <a:r>
              <a:rPr lang="en-US" baseline="30000" dirty="0" smtClean="0"/>
              <a:t>rd</a:t>
            </a:r>
            <a:r>
              <a:rPr lang="en-US" dirty="0" smtClean="0"/>
              <a:t> Wing is adopting it as a valid means of  designing, conducting and analyzing operational tests – including F-22. 59</a:t>
            </a:r>
            <a:r>
              <a:rPr lang="en-US" baseline="30000" dirty="0" smtClean="0"/>
              <a:t>th</a:t>
            </a:r>
            <a:r>
              <a:rPr lang="en-US" dirty="0" smtClean="0"/>
              <a:t> TES is the leader in DOE. Dr. Greg Hutto , a recognized expert in this field is leading the Air Force’s efforts. There is a great training curriculum available to government and contract personnel to become more familiar with DOE. There are other seminars, webinars and exportable training to build familiarity. </a:t>
            </a:r>
          </a:p>
          <a:p>
            <a:endParaRPr lang="en-US" dirty="0" smtClean="0"/>
          </a:p>
          <a:p>
            <a:pPr>
              <a:buFontTx/>
              <a:buChar char="•"/>
            </a:pPr>
            <a:r>
              <a:rPr lang="en-US" dirty="0" smtClean="0"/>
              <a:t> DOE used to interrogate process, and improve knowledge of   how the process works. It is used to interrogate the process and improve our knowledge of how the process works. The goal is a systematic  method to efficiently and </a:t>
            </a:r>
            <a:r>
              <a:rPr lang="en-US" dirty="0" err="1" smtClean="0"/>
              <a:t>unambigiously</a:t>
            </a:r>
            <a:r>
              <a:rPr lang="en-US" dirty="0" smtClean="0"/>
              <a:t> improve the outcomes. </a:t>
            </a:r>
          </a:p>
          <a:p>
            <a:pPr>
              <a:buFontTx/>
              <a:buChar char="•"/>
            </a:pPr>
            <a:endParaRPr lang="en-US" dirty="0" smtClean="0"/>
          </a:p>
          <a:p>
            <a:pPr>
              <a:buFontTx/>
              <a:buChar char="•"/>
            </a:pPr>
            <a:r>
              <a:rPr lang="en-US" dirty="0" smtClean="0"/>
              <a:t>Compared to other systematic methods, DOE designs do yield better process understanding, can be planned and analyzed faster, and may save resources through judicious application. </a:t>
            </a:r>
          </a:p>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3B90EF-00F8-4E02-A185-4346CD73694E}" type="slidenum">
              <a:rPr lang="en-US"/>
              <a:pPr/>
              <a:t>7</a:t>
            </a:fld>
            <a:endParaRPr lang="en-US" dirty="0"/>
          </a:p>
        </p:txBody>
      </p:sp>
      <p:sp>
        <p:nvSpPr>
          <p:cNvPr id="8194" name="Rectangle 2"/>
          <p:cNvSpPr>
            <a:spLocks noGrp="1" noRot="1" noChangeAspect="1" noChangeArrowheads="1" noTextEdit="1"/>
          </p:cNvSpPr>
          <p:nvPr>
            <p:ph type="sldImg"/>
          </p:nvPr>
        </p:nvSpPr>
        <p:spPr>
          <a:xfrm>
            <a:off x="1143000" y="304800"/>
            <a:ext cx="4572000" cy="3429000"/>
          </a:xfrm>
          <a:ln/>
        </p:spPr>
      </p:sp>
      <p:sp>
        <p:nvSpPr>
          <p:cNvPr id="8195" name="Rectangle 3"/>
          <p:cNvSpPr>
            <a:spLocks noGrp="1" noChangeArrowheads="1"/>
          </p:cNvSpPr>
          <p:nvPr>
            <p:ph type="body" idx="1"/>
          </p:nvPr>
        </p:nvSpPr>
        <p:spPr>
          <a:xfrm>
            <a:off x="685800" y="3810000"/>
            <a:ext cx="5486400" cy="4114800"/>
          </a:xfrm>
        </p:spPr>
        <p:txBody>
          <a:bodyPr>
            <a:noAutofit/>
          </a:bodyPr>
          <a:lstStyle/>
          <a:p>
            <a:r>
              <a:rPr lang="en-US" dirty="0" smtClean="0"/>
              <a:t>As testers we all face the four basic challenges. How many articles for test. And with that how many reps can we do? We can’t test all parts of the operational envelope, as much as we would like to. </a:t>
            </a:r>
          </a:p>
          <a:p>
            <a:endParaRPr lang="en-US" dirty="0" smtClean="0"/>
          </a:p>
          <a:p>
            <a:r>
              <a:rPr lang="en-US" dirty="0" smtClean="0"/>
              <a:t>Along with that are the points we should test, and the ones we would want to. How far will our resources reach? </a:t>
            </a:r>
          </a:p>
          <a:p>
            <a:endParaRPr lang="en-US" dirty="0" smtClean="0"/>
          </a:p>
          <a:p>
            <a:r>
              <a:rPr lang="en-US" dirty="0" smtClean="0"/>
              <a:t>In what order do we test? And what happens if we get a result that was unexpected. Do we go to the hard end of the envelope first, or last? </a:t>
            </a:r>
          </a:p>
          <a:p>
            <a:endParaRPr lang="en-US" dirty="0" smtClean="0"/>
          </a:p>
          <a:p>
            <a:r>
              <a:rPr lang="en-US" dirty="0" smtClean="0"/>
              <a:t>We have to interrogate the process, using DOE to understand the system, its capabilities, what factors will affect it and affect each other. We can’t afford to test the system, then find out we were wrong in our assumptions. The tester has to know the system, the influencing and influence-able factors, what can and can’t be controlled and how to account for it. We want to start with a workable and testable hypothesis. We have to know the power and the confidence factor we are seeking.  Very real budget constraints will not tolerate starting over from ground zero. </a:t>
            </a:r>
          </a:p>
          <a:p>
            <a:endParaRPr lang="en-US" dirty="0" smtClean="0"/>
          </a:p>
          <a:p>
            <a:r>
              <a:rPr lang="en-US" dirty="0" smtClean="0"/>
              <a:t>Understand  you will never get all the resources you want. The world of unlimited test articles never existed and we have to husband what we got.  As DOT&amp;E said in their 2009 T&amp;E Resources Report The operational testing environment continues to become more complex as a result of advances in weapon and sensors, new threats, new methods of employing current systems, and the proliferation of advanced technology</a:t>
            </a:r>
            <a:r>
              <a:rPr lang="en-US" u="sng" dirty="0" smtClean="0"/>
              <a:t>. Service budget projections will further stress investment in and support of test resources </a:t>
            </a:r>
            <a:r>
              <a:rPr lang="en-US" dirty="0" smtClean="0"/>
              <a:t>and staffing at test centers and activities.</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3B90EF-00F8-4E02-A185-4346CD73694E}" type="slidenum">
              <a:rPr lang="en-US"/>
              <a:pPr/>
              <a:t>8</a:t>
            </a:fld>
            <a:endParaRPr lang="en-US"/>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lstStyle/>
          <a:p>
            <a:r>
              <a:rPr lang="en-US" dirty="0" smtClean="0"/>
              <a:t>We just talked about funding, or the lack of it for testing resources.  The other two challenges listed are just part of that. We never have all the time needed to test. Take a ship test as an example. Even when a carrier goes out for testing of one system there are so many other things going on concurrently. The engineers need to do drills, the flight deck crew has CQs and DLQs to complete, General Quarters training for the ship, etc. Sometimes we are forced to take what we can get, when we can get it.  I am sure that many of you have gotten up to run your testing in the middle of the night since that was the only time available. Or your test windows have only been 2 hours when really 8 hours was needed. </a:t>
            </a:r>
          </a:p>
          <a:p>
            <a:endParaRPr lang="en-US" dirty="0" smtClean="0"/>
          </a:p>
          <a:p>
            <a:r>
              <a:rPr lang="en-US" dirty="0" smtClean="0"/>
              <a:t>All of our resources are precious, time, assets, people, resources, and data. DOE helps us to narrow down the scope of testing to the pertinent areas, to identify and quantify the areas that have to be tested. This process shift allows us to get to the heart or the edge of the envelope quickly and accurately.  When applied properly we know where we need to be in the test matrix, we can quickly analyze the data from the test we just ran and if necessary rapidly </a:t>
            </a:r>
            <a:r>
              <a:rPr lang="en-US" dirty="0" err="1" smtClean="0"/>
              <a:t>replan</a:t>
            </a:r>
            <a:r>
              <a:rPr lang="en-US" dirty="0" smtClean="0"/>
              <a:t>.  </a:t>
            </a:r>
          </a:p>
          <a:p>
            <a:endParaRPr lang="en-US" dirty="0" smtClean="0"/>
          </a:p>
          <a:p>
            <a:r>
              <a:rPr lang="en-US" dirty="0" smtClean="0"/>
              <a:t>This, of course, presumes we have incorporated DOE and done the preplanning required. DOE is not something you pick up at the last second and try to fit it to the problem. It is a process shift. Its not an 11</a:t>
            </a:r>
            <a:r>
              <a:rPr lang="en-US" baseline="30000" dirty="0" smtClean="0"/>
              <a:t>th</a:t>
            </a:r>
            <a:r>
              <a:rPr lang="en-US" dirty="0" smtClean="0"/>
              <a:t> hour addition. </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3B90EF-00F8-4E02-A185-4346CD73694E}" type="slidenum">
              <a:rPr lang="en-US"/>
              <a:pPr/>
              <a:t>9</a:t>
            </a:fld>
            <a:endParaRPr lang="en-US"/>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lstStyle/>
          <a:p>
            <a:r>
              <a:rPr lang="en-US" dirty="0" smtClean="0"/>
              <a:t>The senior leadership in Test and Evaluation, both developmental and operational recognize the value of DOE when properly applied. </a:t>
            </a:r>
          </a:p>
          <a:p>
            <a:endParaRPr lang="en-US" dirty="0" smtClean="0"/>
          </a:p>
          <a:p>
            <a:r>
              <a:rPr lang="en-US" dirty="0" smtClean="0"/>
              <a:t>As I stated before, the MOA says “Experimental design further provides a valuable tool to identify and mitigate risk in all test activities. It offers a framework from which test agencies may make well-informed decisions on resource allocation and scope of testing required for an adequate test. “  And that is of course the goal of every test. An adequate test. DOE, starting from the beginning of the systems engineering process, and continuing on into developmental and operational testing will enable us to  meet that mandate.</a:t>
            </a:r>
          </a:p>
          <a:p>
            <a:endParaRPr lang="en-US" dirty="0" smtClean="0"/>
          </a:p>
          <a:p>
            <a:r>
              <a:rPr lang="en-US" dirty="0" smtClean="0"/>
              <a:t>The Navy OTA has taken this a step further with Mission Based Test Design and the Integrated Evaluation Framework. Both of these are invested in process decomposition and identification of factors, tasks, and  attributes, all core tenets of DOE. </a:t>
            </a:r>
          </a:p>
          <a:p>
            <a:endParaRPr lang="en-US" dirty="0" smtClean="0"/>
          </a:p>
          <a:p>
            <a:r>
              <a:rPr lang="en-US" dirty="0" smtClean="0"/>
              <a:t>Test design has to move from the realm of art to science and decisions have to be based on mathematical fact. DOD will adopt DOE as the default approach…… where it makes sense. </a:t>
            </a:r>
          </a:p>
          <a:p>
            <a:endParaRPr lang="en-US" dirty="0" smtClean="0"/>
          </a:p>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3420EEB-625D-4572-AA6B-EC73415EB5E6}" type="datetime1">
              <a:rPr lang="en-US" smtClean="0"/>
              <a:pPr/>
              <a:t>1/18/2012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159820-A736-45E8-9B53-D35D9F93E971}" type="slidenum">
              <a:rPr lang="en-US" smtClean="0"/>
              <a:pPr/>
              <a:t>‹#›</a:t>
            </a:fld>
            <a:endParaRPr lang="en-US"/>
          </a:p>
        </p:txBody>
      </p:sp>
      <p:pic>
        <p:nvPicPr>
          <p:cNvPr id="7" name="Picture 7"/>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7D3D6A-1068-48C2-9E44-5D2E80B63125}" type="datetime1">
              <a:rPr lang="en-US" smtClean="0"/>
              <a:pPr/>
              <a:t>1/18/2012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159820-A736-45E8-9B53-D35D9F93E97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ED9DEB-A41F-4257-B873-6F00DF230DA6}" type="datetime1">
              <a:rPr lang="en-US" smtClean="0"/>
              <a:pPr/>
              <a:t>1/18/2012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159820-A736-45E8-9B53-D35D9F93E971}"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1D8F4D11-8BE1-4895-A783-96A6E5EF1172}" type="datetime1">
              <a:rPr lang="en-US" smtClean="0"/>
              <a:pPr>
                <a:defRPr/>
              </a:pPr>
              <a:t>1/18/2012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1A5B993-0ADE-4ACA-8D03-CA9CD0C939F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82D95688-4DF1-42AC-A31F-70E9B70AA031}" type="datetime1">
              <a:rPr lang="en-US" smtClean="0"/>
              <a:pPr>
                <a:defRPr/>
              </a:pPr>
              <a:t>1/18/2012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3B83CC2-156A-49C0-AD41-27A9B4282202}"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A66306F8-897A-4CD7-9052-F5C8EC53F2E7}" type="datetime1">
              <a:rPr lang="en-US" smtClean="0"/>
              <a:pPr>
                <a:defRPr/>
              </a:pPr>
              <a:t>1/18/2012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7A846D0-FCEC-4D2D-B4DD-F0D627576E1B}"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2ECDADD4-4770-4F7B-8561-4A9143B8FDD5}" type="datetime1">
              <a:rPr lang="en-US" smtClean="0"/>
              <a:pPr>
                <a:defRPr/>
              </a:pPr>
              <a:t>1/18/2012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F4322B1-6D97-4E81-AF68-E4539FAB7E43}"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26792191-F4AB-4EBA-8F67-0B50E6E8BF1B}" type="datetime1">
              <a:rPr lang="en-US" smtClean="0"/>
              <a:pPr>
                <a:defRPr/>
              </a:pPr>
              <a:t>1/18/2012</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1EF53E6-B661-409B-B328-DCF3E167B33D}"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F0D69F74-390B-47CA-B37A-5F7118E4A904}" type="datetime1">
              <a:rPr lang="en-US" smtClean="0"/>
              <a:pPr>
                <a:defRPr/>
              </a:pPr>
              <a:t>1/18/2012</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EC70591-127B-424E-AC38-106D498DE077}"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0543BC7-15FC-4D78-BF9A-2291384B669B}" type="datetime1">
              <a:rPr lang="en-US" smtClean="0"/>
              <a:pPr>
                <a:defRPr/>
              </a:pPr>
              <a:t>1/18/2012</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0D70166-2956-4A6D-ACD5-6C528837117B}"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B813563A-FBE9-4B8D-949A-727D2C125145}" type="datetime1">
              <a:rPr lang="en-US" smtClean="0"/>
              <a:pPr>
                <a:defRPr/>
              </a:pPr>
              <a:t>1/18/2012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9BD9EA-38FD-4508-99BF-35C6E42A43A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6EFDF0-FE49-45ED-A587-E022D2580018}" type="datetime1">
              <a:rPr lang="en-US" smtClean="0"/>
              <a:pPr/>
              <a:t>1/18/2012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159820-A736-45E8-9B53-D35D9F93E971}"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25F3D7FA-24C7-41BF-90C2-FB11B9E327D5}" type="datetime1">
              <a:rPr lang="en-US" smtClean="0"/>
              <a:pPr>
                <a:defRPr/>
              </a:pPr>
              <a:t>1/18/2012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C9983A9-BB03-4BC6-9325-5F63C36EF609}"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610FE2AF-7CF0-4BDB-9510-15EB6AC3006D}" type="datetime1">
              <a:rPr lang="en-US" smtClean="0"/>
              <a:pPr>
                <a:defRPr/>
              </a:pPr>
              <a:t>1/18/2012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A961BF1-7E9D-41A0-9E6E-63DB144F5613}"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CDFE60DB-4A31-4AF0-A5B6-873983A5A93E}" type="datetime1">
              <a:rPr lang="en-US" smtClean="0"/>
              <a:pPr>
                <a:defRPr/>
              </a:pPr>
              <a:t>1/18/2012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3F5990C-EA49-40EC-A17D-C8C979BC52B9}"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7F853D03-4049-420D-91D7-E7D348282CB0}" type="datetime1">
              <a:rPr lang="en-US" smtClean="0"/>
              <a:pPr>
                <a:defRPr/>
              </a:pPr>
              <a:t>1/18/2012</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73FD9D8-388A-4F23-98D8-2DF479661D4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EA8D74-9D12-4F40-AA6A-F8C938ACEBDC}" type="datetime1">
              <a:rPr lang="en-US" smtClean="0"/>
              <a:pPr/>
              <a:t>1/18/2012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159820-A736-45E8-9B53-D35D9F93E97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AD88E39-FC27-44FB-87AA-FE1364665A33}" type="datetime1">
              <a:rPr lang="en-US" smtClean="0"/>
              <a:pPr/>
              <a:t>1/18/2012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159820-A736-45E8-9B53-D35D9F93E97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1D2B1DC-52FA-40AB-9E95-63BF6B501FA9}" type="datetime1">
              <a:rPr lang="en-US" smtClean="0"/>
              <a:pPr/>
              <a:t>1/18/2012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159820-A736-45E8-9B53-D35D9F93E97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C0EC8A-693D-43D3-B657-1D65F8B9A30E}" type="datetime1">
              <a:rPr lang="en-US" smtClean="0"/>
              <a:pPr/>
              <a:t>1/18/2012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159820-A736-45E8-9B53-D35D9F93E97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4674A6-8946-46EF-9F0F-D60846A1FB94}" type="datetime1">
              <a:rPr lang="en-US" smtClean="0"/>
              <a:pPr/>
              <a:t>1/18/2012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159820-A736-45E8-9B53-D35D9F93E97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29B0F7-AAF5-4613-8A5A-12B4CB2345DA}" type="datetime1">
              <a:rPr lang="en-US" smtClean="0"/>
              <a:pPr/>
              <a:t>1/18/2012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159820-A736-45E8-9B53-D35D9F93E97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5DFA04-CDBF-4258-A582-9072984AA354}" type="datetime1">
              <a:rPr lang="en-US" smtClean="0"/>
              <a:pPr/>
              <a:t>1/18/2012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159820-A736-45E8-9B53-D35D9F93E97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75EDAB-0A23-4CF0-B2AF-1D1F4BB08EE4}" type="datetime1">
              <a:rPr lang="en-US" smtClean="0"/>
              <a:pPr/>
              <a:t>1/18/2012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159820-A736-45E8-9B53-D35D9F93E9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0"/>
              </a:spcBef>
              <a:defRPr>
                <a:solidFill>
                  <a:schemeClr val="tx1"/>
                </a:solidFill>
                <a:latin typeface="+mn-lt"/>
              </a:defRPr>
            </a:lvl1pPr>
          </a:lstStyle>
          <a:p>
            <a:pPr>
              <a:defRPr/>
            </a:pPr>
            <a:fld id="{D3DD4DC1-1308-45AE-9166-D754B0EE7E38}" type="datetime1">
              <a:rPr lang="en-US" smtClean="0"/>
              <a:pPr>
                <a:defRPr/>
              </a:pPr>
              <a:t>1/18/2012</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a:solidFill>
                  <a:schemeClr val="tx1"/>
                </a:solidFill>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a:solidFill>
                  <a:schemeClr val="tx1"/>
                </a:solidFill>
                <a:latin typeface="+mn-lt"/>
              </a:defRPr>
            </a:lvl1pPr>
          </a:lstStyle>
          <a:p>
            <a:pPr>
              <a:defRPr/>
            </a:pPr>
            <a:fld id="{67E9B681-5076-46CC-92D3-DC5EB7A85C4D}" type="slidenum">
              <a:rPr lang="en-US"/>
              <a:pPr>
                <a:defRPr/>
              </a:pPr>
              <a:t>‹#›</a:t>
            </a:fld>
            <a:endParaRPr lang="en-US"/>
          </a:p>
        </p:txBody>
      </p:sp>
      <p:sp>
        <p:nvSpPr>
          <p:cNvPr id="1031" name="Rectangle 7"/>
          <p:cNvSpPr>
            <a:spLocks noChangeArrowheads="1"/>
          </p:cNvSpPr>
          <p:nvPr userDrawn="1"/>
        </p:nvSpPr>
        <p:spPr bwMode="auto">
          <a:xfrm>
            <a:off x="319088" y="319088"/>
            <a:ext cx="1928812" cy="950912"/>
          </a:xfrm>
          <a:prstGeom prst="rect">
            <a:avLst/>
          </a:prstGeom>
          <a:solidFill>
            <a:srgbClr val="4D4D4D"/>
          </a:solidFill>
          <a:ln w="9525">
            <a:noFill/>
            <a:miter lim="800000"/>
            <a:headEnd/>
            <a:tailEnd/>
          </a:ln>
          <a:effectLst/>
        </p:spPr>
        <p:txBody>
          <a:bodyPr wrap="none" anchor="ctr"/>
          <a:lstStyle/>
          <a:p>
            <a:pPr>
              <a:defRPr/>
            </a:pPr>
            <a:endParaRPr lang="en-US"/>
          </a:p>
        </p:txBody>
      </p:sp>
      <p:sp>
        <p:nvSpPr>
          <p:cNvPr id="1032" name="Rectangle 8"/>
          <p:cNvSpPr>
            <a:spLocks noChangeArrowheads="1"/>
          </p:cNvSpPr>
          <p:nvPr userDrawn="1"/>
        </p:nvSpPr>
        <p:spPr bwMode="auto">
          <a:xfrm>
            <a:off x="0" y="381000"/>
            <a:ext cx="9144000" cy="46038"/>
          </a:xfrm>
          <a:prstGeom prst="rect">
            <a:avLst/>
          </a:prstGeom>
          <a:solidFill>
            <a:srgbClr val="566D78"/>
          </a:solidFill>
          <a:ln w="9525">
            <a:noFill/>
            <a:miter lim="800000"/>
            <a:headEnd/>
            <a:tailEnd/>
          </a:ln>
          <a:effectLst/>
        </p:spPr>
        <p:txBody>
          <a:bodyPr wrap="none" anchor="ctr"/>
          <a:lstStyle/>
          <a:p>
            <a:pPr>
              <a:defRPr/>
            </a:pPr>
            <a:endParaRPr lang="en-US"/>
          </a:p>
        </p:txBody>
      </p:sp>
      <p:sp>
        <p:nvSpPr>
          <p:cNvPr id="1033" name="Rectangle 9"/>
          <p:cNvSpPr>
            <a:spLocks noChangeArrowheads="1"/>
          </p:cNvSpPr>
          <p:nvPr userDrawn="1"/>
        </p:nvSpPr>
        <p:spPr bwMode="auto">
          <a:xfrm>
            <a:off x="0" y="457200"/>
            <a:ext cx="9144000" cy="19050"/>
          </a:xfrm>
          <a:prstGeom prst="rect">
            <a:avLst/>
          </a:prstGeom>
          <a:solidFill>
            <a:srgbClr val="566D78"/>
          </a:solidFill>
          <a:ln w="9525">
            <a:noFill/>
            <a:miter lim="800000"/>
            <a:headEnd/>
            <a:tailEnd/>
          </a:ln>
          <a:effectLst/>
        </p:spPr>
        <p:txBody>
          <a:bodyPr wrap="none" anchor="ctr"/>
          <a:lstStyle/>
          <a:p>
            <a:pPr>
              <a:defRPr/>
            </a:pPr>
            <a:endParaRPr lang="en-US"/>
          </a:p>
        </p:txBody>
      </p:sp>
      <p:sp>
        <p:nvSpPr>
          <p:cNvPr id="1034" name="Rectangle 10"/>
          <p:cNvSpPr>
            <a:spLocks noChangeArrowheads="1"/>
          </p:cNvSpPr>
          <p:nvPr userDrawn="1"/>
        </p:nvSpPr>
        <p:spPr bwMode="auto">
          <a:xfrm>
            <a:off x="190500" y="0"/>
            <a:ext cx="182563" cy="6858000"/>
          </a:xfrm>
          <a:prstGeom prst="rect">
            <a:avLst/>
          </a:prstGeom>
          <a:solidFill>
            <a:srgbClr val="3A3F60"/>
          </a:solidFill>
          <a:ln w="9525">
            <a:noFill/>
            <a:miter lim="800000"/>
            <a:headEnd/>
            <a:tailEnd/>
          </a:ln>
          <a:effectLst/>
        </p:spPr>
        <p:txBody>
          <a:bodyPr wrap="none" anchor="ctr"/>
          <a:lstStyle/>
          <a:p>
            <a:pPr>
              <a:spcBef>
                <a:spcPct val="0"/>
              </a:spcBef>
              <a:defRPr/>
            </a:pPr>
            <a:endParaRPr lang="en-US" sz="1800">
              <a:solidFill>
                <a:schemeClr val="tx1"/>
              </a:solidFill>
              <a:latin typeface="Arial" charset="0"/>
            </a:endParaRPr>
          </a:p>
        </p:txBody>
      </p:sp>
      <p:sp>
        <p:nvSpPr>
          <p:cNvPr id="1035" name="Rectangle 11"/>
          <p:cNvSpPr>
            <a:spLocks noChangeArrowheads="1"/>
          </p:cNvSpPr>
          <p:nvPr userDrawn="1"/>
        </p:nvSpPr>
        <p:spPr bwMode="auto">
          <a:xfrm>
            <a:off x="382588" y="0"/>
            <a:ext cx="46037" cy="6858000"/>
          </a:xfrm>
          <a:prstGeom prst="rect">
            <a:avLst/>
          </a:prstGeom>
          <a:solidFill>
            <a:srgbClr val="566D78"/>
          </a:solidFill>
          <a:ln w="9525">
            <a:noFill/>
            <a:miter lim="800000"/>
            <a:headEnd/>
            <a:tailEnd/>
          </a:ln>
          <a:effectLst/>
        </p:spPr>
        <p:txBody>
          <a:bodyPr wrap="none" anchor="ctr"/>
          <a:lstStyle/>
          <a:p>
            <a:pPr>
              <a:spcBef>
                <a:spcPct val="0"/>
              </a:spcBef>
              <a:defRPr/>
            </a:pPr>
            <a:endParaRPr lang="en-US" sz="1800">
              <a:solidFill>
                <a:schemeClr val="tx1"/>
              </a:solidFill>
              <a:latin typeface="Arial" charset="0"/>
            </a:endParaRPr>
          </a:p>
        </p:txBody>
      </p:sp>
      <p:sp>
        <p:nvSpPr>
          <p:cNvPr id="1036" name="Rectangle 12"/>
          <p:cNvSpPr>
            <a:spLocks noChangeArrowheads="1"/>
          </p:cNvSpPr>
          <p:nvPr userDrawn="1"/>
        </p:nvSpPr>
        <p:spPr bwMode="auto">
          <a:xfrm>
            <a:off x="457200" y="0"/>
            <a:ext cx="19050" cy="6858000"/>
          </a:xfrm>
          <a:prstGeom prst="rect">
            <a:avLst/>
          </a:prstGeom>
          <a:solidFill>
            <a:srgbClr val="566D78"/>
          </a:solidFill>
          <a:ln w="9525">
            <a:noFill/>
            <a:miter lim="800000"/>
            <a:headEnd/>
            <a:tailEnd/>
          </a:ln>
          <a:effectLst/>
        </p:spPr>
        <p:txBody>
          <a:bodyPr wrap="none" anchor="ctr"/>
          <a:lstStyle/>
          <a:p>
            <a:pPr>
              <a:spcBef>
                <a:spcPct val="0"/>
              </a:spcBef>
              <a:defRPr/>
            </a:pPr>
            <a:endParaRPr lang="en-US" sz="1800">
              <a:solidFill>
                <a:schemeClr val="tx1"/>
              </a:solidFill>
              <a:latin typeface="Arial" charset="0"/>
            </a:endParaRPr>
          </a:p>
        </p:txBody>
      </p:sp>
      <p:sp>
        <p:nvSpPr>
          <p:cNvPr id="1037" name="Rectangle 13"/>
          <p:cNvSpPr>
            <a:spLocks noChangeArrowheads="1"/>
          </p:cNvSpPr>
          <p:nvPr userDrawn="1"/>
        </p:nvSpPr>
        <p:spPr bwMode="auto">
          <a:xfrm>
            <a:off x="0" y="190500"/>
            <a:ext cx="9144000" cy="182563"/>
          </a:xfrm>
          <a:prstGeom prst="rect">
            <a:avLst/>
          </a:prstGeom>
          <a:solidFill>
            <a:srgbClr val="3A3F60"/>
          </a:solidFill>
          <a:ln w="9525">
            <a:noFill/>
            <a:miter lim="800000"/>
            <a:headEnd/>
            <a:tailEnd/>
          </a:ln>
          <a:effectLst/>
        </p:spPr>
        <p:txBody>
          <a:bodyPr wrap="none" anchor="ctr"/>
          <a:lstStyle/>
          <a:p>
            <a:pPr>
              <a:defRPr/>
            </a:pPr>
            <a:endParaRPr lang="en-US"/>
          </a:p>
        </p:txBody>
      </p:sp>
      <p:pic>
        <p:nvPicPr>
          <p:cNvPr id="1038" name="Picture 14" descr="Untitled-2"/>
          <p:cNvPicPr>
            <a:picLocks noChangeAspect="1" noChangeArrowheads="1"/>
          </p:cNvPicPr>
          <p:nvPr userDrawn="1"/>
        </p:nvPicPr>
        <p:blipFill>
          <a:blip r:embed="rId14" cstate="print"/>
          <a:srcRect/>
          <a:stretch>
            <a:fillRect/>
          </a:stretch>
        </p:blipFill>
        <p:spPr bwMode="auto">
          <a:xfrm>
            <a:off x="301625" y="301625"/>
            <a:ext cx="1930400" cy="952500"/>
          </a:xfrm>
          <a:prstGeom prst="rect">
            <a:avLst/>
          </a:prstGeom>
          <a:solidFill>
            <a:srgbClr val="4D4D4D"/>
          </a:solid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avwtech.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image" Target="../media/image12.wmf"/><Relationship Id="rId7" Type="http://schemas.openxmlformats.org/officeDocument/2006/relationships/image" Target="../media/image16.wmf"/><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15.wmf"/><Relationship Id="rId5" Type="http://schemas.openxmlformats.org/officeDocument/2006/relationships/image" Target="../media/image14.wmf"/><Relationship Id="rId10" Type="http://schemas.openxmlformats.org/officeDocument/2006/relationships/image" Target="../media/image19.emf"/><Relationship Id="rId4" Type="http://schemas.openxmlformats.org/officeDocument/2006/relationships/image" Target="../media/image13.wmf"/><Relationship Id="rId9" Type="http://schemas.openxmlformats.org/officeDocument/2006/relationships/image" Target="../media/image18.png"/></Relationships>
</file>

<file path=ppt/slides/_rels/slide1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www.avwtech.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295400"/>
            <a:ext cx="7772400" cy="1470025"/>
          </a:xfrm>
        </p:spPr>
        <p:txBody>
          <a:bodyPr/>
          <a:lstStyle/>
          <a:p>
            <a:r>
              <a:rPr lang="en-US" dirty="0"/>
              <a:t>Design of Experiments</a:t>
            </a:r>
          </a:p>
        </p:txBody>
      </p:sp>
      <p:pic>
        <p:nvPicPr>
          <p:cNvPr id="2052" name="Picture 4" descr="BB DOE Logo"/>
          <p:cNvPicPr>
            <a:picLocks noChangeAspect="1" noChangeArrowheads="1"/>
          </p:cNvPicPr>
          <p:nvPr/>
        </p:nvPicPr>
        <p:blipFill>
          <a:blip r:embed="rId3" cstate="print"/>
          <a:srcRect/>
          <a:stretch>
            <a:fillRect/>
          </a:stretch>
        </p:blipFill>
        <p:spPr bwMode="auto">
          <a:xfrm>
            <a:off x="6934200" y="4419600"/>
            <a:ext cx="1633538" cy="1662113"/>
          </a:xfrm>
          <a:prstGeom prst="rect">
            <a:avLst/>
          </a:prstGeom>
          <a:noFill/>
        </p:spPr>
      </p:pic>
      <p:sp>
        <p:nvSpPr>
          <p:cNvPr id="5" name="Slide Number Placeholder 4"/>
          <p:cNvSpPr>
            <a:spLocks noGrp="1"/>
          </p:cNvSpPr>
          <p:nvPr>
            <p:ph type="sldNum" sz="quarter" idx="12"/>
          </p:nvPr>
        </p:nvSpPr>
        <p:spPr/>
        <p:txBody>
          <a:bodyPr/>
          <a:lstStyle/>
          <a:p>
            <a:fld id="{20159820-A736-45E8-9B53-D35D9F93E971}" type="slidenum">
              <a:rPr lang="en-US" smtClean="0"/>
              <a:pPr/>
              <a:t>1</a:t>
            </a:fld>
            <a:endParaRPr lang="en-US"/>
          </a:p>
        </p:txBody>
      </p:sp>
      <p:sp>
        <p:nvSpPr>
          <p:cNvPr id="7" name="Rectangle 3"/>
          <p:cNvSpPr>
            <a:spLocks noGrp="1" noChangeArrowheads="1"/>
          </p:cNvSpPr>
          <p:nvPr>
            <p:ph type="subTitle" idx="1"/>
          </p:nvPr>
        </p:nvSpPr>
        <p:spPr>
          <a:xfrm>
            <a:off x="1371600" y="3733800"/>
            <a:ext cx="6400800" cy="1143000"/>
          </a:xfrm>
        </p:spPr>
        <p:txBody>
          <a:bodyPr/>
          <a:lstStyle/>
          <a:p>
            <a:pPr eaLnBrk="1" hangingPunct="1">
              <a:lnSpc>
                <a:spcPct val="80000"/>
              </a:lnSpc>
            </a:pPr>
            <a:r>
              <a:rPr lang="fr-FR" sz="1800" b="1" dirty="0" smtClean="0">
                <a:solidFill>
                  <a:srgbClr val="333399"/>
                </a:solidFill>
                <a:latin typeface="Verdana" pitchFamily="34" charset="0"/>
              </a:rPr>
              <a:t>860 Greenbrier </a:t>
            </a:r>
            <a:r>
              <a:rPr lang="fr-FR" sz="1800" b="1" dirty="0" err="1" smtClean="0">
                <a:solidFill>
                  <a:srgbClr val="333399"/>
                </a:solidFill>
                <a:latin typeface="Verdana" pitchFamily="34" charset="0"/>
              </a:rPr>
              <a:t>Circle</a:t>
            </a:r>
            <a:endParaRPr lang="fr-FR" sz="1800" b="1" dirty="0" smtClean="0">
              <a:solidFill>
                <a:srgbClr val="333399"/>
              </a:solidFill>
              <a:latin typeface="Verdana" pitchFamily="34" charset="0"/>
            </a:endParaRPr>
          </a:p>
          <a:p>
            <a:pPr eaLnBrk="1" hangingPunct="1">
              <a:lnSpc>
                <a:spcPct val="80000"/>
              </a:lnSpc>
            </a:pPr>
            <a:r>
              <a:rPr lang="fr-FR" sz="1800" b="1" dirty="0" smtClean="0">
                <a:solidFill>
                  <a:srgbClr val="333399"/>
                </a:solidFill>
                <a:latin typeface="Verdana" pitchFamily="34" charset="0"/>
              </a:rPr>
              <a:t>Suite 305</a:t>
            </a:r>
          </a:p>
          <a:p>
            <a:pPr eaLnBrk="1" hangingPunct="1">
              <a:lnSpc>
                <a:spcPct val="80000"/>
              </a:lnSpc>
            </a:pPr>
            <a:r>
              <a:rPr lang="fr-FR" sz="1800" b="1" dirty="0" smtClean="0">
                <a:solidFill>
                  <a:srgbClr val="333399"/>
                </a:solidFill>
                <a:latin typeface="Verdana" pitchFamily="34" charset="0"/>
              </a:rPr>
              <a:t>Chesapeake, VA 23320</a:t>
            </a:r>
          </a:p>
          <a:p>
            <a:pPr eaLnBrk="1" hangingPunct="1">
              <a:lnSpc>
                <a:spcPct val="80000"/>
              </a:lnSpc>
            </a:pPr>
            <a:r>
              <a:rPr lang="fr-FR" sz="1400" b="1" dirty="0" smtClean="0">
                <a:solidFill>
                  <a:srgbClr val="333399"/>
                </a:solidFill>
                <a:latin typeface="Verdana" pitchFamily="34" charset="0"/>
                <a:hlinkClick r:id="rId4"/>
              </a:rPr>
              <a:t>www.avwtech.com</a:t>
            </a:r>
            <a:endParaRPr lang="fr-FR" sz="1400" b="1" dirty="0" smtClean="0">
              <a:solidFill>
                <a:srgbClr val="333399"/>
              </a:solidFill>
              <a:latin typeface="Verdana" pitchFamily="34" charset="0"/>
            </a:endParaRPr>
          </a:p>
        </p:txBody>
      </p:sp>
      <p:sp>
        <p:nvSpPr>
          <p:cNvPr id="8" name="Text Box 4"/>
          <p:cNvSpPr txBox="1">
            <a:spLocks noChangeArrowheads="1"/>
          </p:cNvSpPr>
          <p:nvPr/>
        </p:nvSpPr>
        <p:spPr bwMode="auto">
          <a:xfrm>
            <a:off x="2590800" y="5105400"/>
            <a:ext cx="4267200" cy="1477328"/>
          </a:xfrm>
          <a:prstGeom prst="rect">
            <a:avLst/>
          </a:prstGeom>
          <a:noFill/>
          <a:ln w="9525">
            <a:noFill/>
            <a:miter lim="800000"/>
            <a:headEnd/>
            <a:tailEnd/>
          </a:ln>
        </p:spPr>
        <p:txBody>
          <a:bodyPr wrap="square">
            <a:spAutoFit/>
          </a:bodyPr>
          <a:lstStyle/>
          <a:p>
            <a:pPr algn="ctr">
              <a:spcBef>
                <a:spcPct val="0"/>
              </a:spcBef>
            </a:pPr>
            <a:r>
              <a:rPr lang="en-US" b="1" dirty="0">
                <a:solidFill>
                  <a:srgbClr val="333399"/>
                </a:solidFill>
              </a:rPr>
              <a:t>Phone:</a:t>
            </a:r>
          </a:p>
          <a:p>
            <a:pPr algn="ctr">
              <a:spcBef>
                <a:spcPct val="0"/>
              </a:spcBef>
            </a:pPr>
            <a:r>
              <a:rPr lang="en-US" b="1" dirty="0" smtClean="0">
                <a:solidFill>
                  <a:srgbClr val="333399"/>
                </a:solidFill>
              </a:rPr>
              <a:t>757-361-9011</a:t>
            </a:r>
            <a:endParaRPr lang="en-US" b="1" dirty="0">
              <a:solidFill>
                <a:srgbClr val="333399"/>
              </a:solidFill>
            </a:endParaRPr>
          </a:p>
          <a:p>
            <a:pPr algn="ctr">
              <a:spcBef>
                <a:spcPct val="0"/>
              </a:spcBef>
            </a:pPr>
            <a:endParaRPr lang="en-US" b="1" dirty="0">
              <a:solidFill>
                <a:srgbClr val="333399"/>
              </a:solidFill>
            </a:endParaRPr>
          </a:p>
          <a:p>
            <a:pPr algn="ctr">
              <a:spcBef>
                <a:spcPct val="0"/>
              </a:spcBef>
            </a:pPr>
            <a:r>
              <a:rPr lang="en-US" b="1" dirty="0">
                <a:solidFill>
                  <a:srgbClr val="333399"/>
                </a:solidFill>
              </a:rPr>
              <a:t>Fax:</a:t>
            </a:r>
          </a:p>
          <a:p>
            <a:pPr algn="ctr">
              <a:spcBef>
                <a:spcPct val="0"/>
              </a:spcBef>
            </a:pPr>
            <a:r>
              <a:rPr lang="en-US" b="1" dirty="0">
                <a:solidFill>
                  <a:srgbClr val="333399"/>
                </a:solidFill>
              </a:rPr>
              <a:t>757-361-9585</a:t>
            </a:r>
          </a:p>
        </p:txBody>
      </p:sp>
      <p:sp>
        <p:nvSpPr>
          <p:cNvPr id="9" name="Rectangle 3"/>
          <p:cNvSpPr txBox="1">
            <a:spLocks noChangeArrowheads="1"/>
          </p:cNvSpPr>
          <p:nvPr/>
        </p:nvSpPr>
        <p:spPr bwMode="auto">
          <a:xfrm>
            <a:off x="1082675" y="2895600"/>
            <a:ext cx="7239000" cy="1143000"/>
          </a:xfrm>
          <a:prstGeom prst="rect">
            <a:avLst/>
          </a:prstGeom>
          <a:noFill/>
          <a:ln w="9525">
            <a:noFill/>
            <a:miter lim="800000"/>
            <a:headEnd/>
            <a:tailEnd/>
          </a:ln>
        </p:spPr>
        <p:txBody>
          <a:bodyPr/>
          <a:lstStyle/>
          <a:p>
            <a:pPr algn="ctr">
              <a:lnSpc>
                <a:spcPct val="80000"/>
              </a:lnSpc>
              <a:spcBef>
                <a:spcPct val="20000"/>
              </a:spcBef>
              <a:defRPr/>
            </a:pPr>
            <a:r>
              <a:rPr lang="fr-FR" sz="1600" b="1" kern="0" dirty="0" err="1">
                <a:solidFill>
                  <a:srgbClr val="333399"/>
                </a:solidFill>
                <a:latin typeface="+mn-lt"/>
              </a:rPr>
              <a:t>Presenter</a:t>
            </a:r>
            <a:r>
              <a:rPr lang="fr-FR" sz="1600" b="1" kern="0" dirty="0">
                <a:solidFill>
                  <a:srgbClr val="333399"/>
                </a:solidFill>
                <a:latin typeface="+mn-lt"/>
              </a:rPr>
              <a:t>:  </a:t>
            </a:r>
            <a:r>
              <a:rPr lang="fr-FR" sz="1600" b="1" kern="0" dirty="0" smtClean="0">
                <a:solidFill>
                  <a:srgbClr val="333399"/>
                </a:solidFill>
                <a:latin typeface="+mn-lt"/>
              </a:rPr>
              <a:t>Chris Hauser</a:t>
            </a:r>
            <a:endParaRPr lang="fr-FR" sz="1600" b="1" kern="0" dirty="0">
              <a:solidFill>
                <a:srgbClr val="333399"/>
              </a:solidFill>
              <a:latin typeface="+mn-lt"/>
            </a:endParaRPr>
          </a:p>
          <a:p>
            <a:pPr>
              <a:lnSpc>
                <a:spcPct val="80000"/>
              </a:lnSpc>
              <a:spcBef>
                <a:spcPct val="20000"/>
              </a:spcBef>
              <a:defRPr/>
            </a:pPr>
            <a:endParaRPr lang="fr-FR" sz="1600" b="1" kern="0" dirty="0">
              <a:solidFill>
                <a:srgbClr val="333399"/>
              </a:solidFill>
              <a:latin typeface="+mn-lt"/>
            </a:endParaRPr>
          </a:p>
        </p:txBody>
      </p:sp>
      <p:sp>
        <p:nvSpPr>
          <p:cNvPr id="10" name="Text Box 11"/>
          <p:cNvSpPr txBox="1">
            <a:spLocks noChangeArrowheads="1"/>
          </p:cNvSpPr>
          <p:nvPr/>
        </p:nvSpPr>
        <p:spPr bwMode="auto">
          <a:xfrm>
            <a:off x="1371600" y="6583363"/>
            <a:ext cx="6629400" cy="274637"/>
          </a:xfrm>
          <a:prstGeom prst="rect">
            <a:avLst/>
          </a:prstGeom>
          <a:noFill/>
          <a:ln w="9525">
            <a:noFill/>
            <a:miter lim="800000"/>
            <a:headEnd/>
            <a:tailEnd/>
          </a:ln>
        </p:spPr>
        <p:txBody>
          <a:bodyPr>
            <a:spAutoFit/>
          </a:bodyPr>
          <a:lstStyle/>
          <a:p>
            <a:pPr algn="ctr"/>
            <a:r>
              <a:rPr lang="en-US" sz="1200" dirty="0">
                <a:solidFill>
                  <a:srgbClr val="FF0000"/>
                </a:solidFill>
                <a:latin typeface="Arial" charset="0"/>
              </a:rPr>
              <a:t>AVW Technologies, Inc</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62000" y="1981200"/>
            <a:ext cx="8153400" cy="2246769"/>
          </a:xfrm>
          <a:prstGeom prst="rect">
            <a:avLst/>
          </a:prstGeom>
          <a:noFill/>
        </p:spPr>
        <p:txBody>
          <a:bodyPr wrap="square" rtlCol="0">
            <a:spAutoFit/>
          </a:bodyPr>
          <a:lstStyle/>
          <a:p>
            <a:r>
              <a:rPr lang="en-US" sz="2800" i="1" dirty="0" smtClean="0"/>
              <a:t>- </a:t>
            </a:r>
            <a:r>
              <a:rPr lang="en-US" sz="2800" i="1" dirty="0" smtClean="0"/>
              <a:t>“</a:t>
            </a:r>
            <a:r>
              <a:rPr lang="en-US" sz="2800" dirty="0" smtClean="0"/>
              <a:t>At </a:t>
            </a:r>
            <a:r>
              <a:rPr lang="en-US" sz="2800" dirty="0"/>
              <a:t>this point in history, using DOE simply means laying out the primary factors that affect the response variable in at worst a notional design (and at best a design that one could readily use with proper resources and leadership support</a:t>
            </a:r>
            <a:r>
              <a:rPr lang="en-US" sz="2800" dirty="0" smtClean="0"/>
              <a:t>)”</a:t>
            </a:r>
            <a:endParaRPr lang="en-US" sz="2800" dirty="0"/>
          </a:p>
        </p:txBody>
      </p:sp>
      <p:sp>
        <p:nvSpPr>
          <p:cNvPr id="9" name="TextBox 8"/>
          <p:cNvSpPr txBox="1"/>
          <p:nvPr/>
        </p:nvSpPr>
        <p:spPr>
          <a:xfrm>
            <a:off x="2286000" y="990600"/>
            <a:ext cx="6858000" cy="769441"/>
          </a:xfrm>
          <a:prstGeom prst="rect">
            <a:avLst/>
          </a:prstGeom>
          <a:noFill/>
        </p:spPr>
        <p:txBody>
          <a:bodyPr wrap="square" rtlCol="0">
            <a:spAutoFit/>
          </a:bodyPr>
          <a:lstStyle/>
          <a:p>
            <a:r>
              <a:rPr lang="en-US" sz="4400" dirty="0" smtClean="0"/>
              <a:t>Observation by a Practitioner</a:t>
            </a:r>
          </a:p>
        </p:txBody>
      </p:sp>
      <p:sp>
        <p:nvSpPr>
          <p:cNvPr id="10" name="TextBox 9"/>
          <p:cNvSpPr txBox="1"/>
          <p:nvPr/>
        </p:nvSpPr>
        <p:spPr>
          <a:xfrm>
            <a:off x="838200" y="4191000"/>
            <a:ext cx="8458200" cy="307777"/>
          </a:xfrm>
          <a:prstGeom prst="rect">
            <a:avLst/>
          </a:prstGeom>
          <a:noFill/>
        </p:spPr>
        <p:txBody>
          <a:bodyPr wrap="square" rtlCol="0">
            <a:spAutoFit/>
          </a:bodyPr>
          <a:lstStyle/>
          <a:p>
            <a:r>
              <a:rPr lang="en-US" sz="1400" b="1" dirty="0" smtClean="0"/>
              <a:t>Dr. R. McIntyre Feb 2010</a:t>
            </a:r>
          </a:p>
        </p:txBody>
      </p:sp>
      <p:grpSp>
        <p:nvGrpSpPr>
          <p:cNvPr id="31" name="Group 30"/>
          <p:cNvGrpSpPr/>
          <p:nvPr/>
        </p:nvGrpSpPr>
        <p:grpSpPr>
          <a:xfrm>
            <a:off x="1792287" y="3886200"/>
            <a:ext cx="7351713" cy="2312987"/>
            <a:chOff x="777875" y="4468813"/>
            <a:chExt cx="7351713" cy="2312987"/>
          </a:xfrm>
          <a:scene3d>
            <a:camera prst="perspectiveFront" fov="2700000">
              <a:rot lat="19086000" lon="19067999" rev="3108000"/>
            </a:camera>
            <a:lightRig rig="threePt" dir="t">
              <a:rot lat="0" lon="0" rev="0"/>
            </a:lightRig>
          </a:scene3d>
        </p:grpSpPr>
        <p:sp>
          <p:nvSpPr>
            <p:cNvPr id="11" name="Rectangle 10"/>
            <p:cNvSpPr>
              <a:spLocks noChangeArrowheads="1"/>
            </p:cNvSpPr>
            <p:nvPr/>
          </p:nvSpPr>
          <p:spPr bwMode="auto">
            <a:xfrm>
              <a:off x="3659188" y="5303838"/>
              <a:ext cx="2190750" cy="641350"/>
            </a:xfrm>
            <a:prstGeom prst="rect">
              <a:avLst/>
            </a:prstGeom>
            <a:solidFill>
              <a:schemeClr val="bg1">
                <a:lumMod val="85000"/>
              </a:schemeClr>
            </a:solidFill>
            <a:ln w="34925">
              <a:solidFill>
                <a:srgbClr val="FFFFFF"/>
              </a:solidFill>
              <a:miter lim="800000"/>
              <a:headEnd/>
              <a:tailEnd/>
            </a:ln>
            <a:effectLst>
              <a:outerShdw blurRad="317500" dir="2700000" algn="ctr">
                <a:srgbClr val="000000">
                  <a:alpha val="43000"/>
                </a:srgbClr>
              </a:outerShdw>
            </a:effectLst>
            <a:sp3d extrusionH="38100" prstMaterial="clear">
              <a:bevelT w="260350" h="50800" prst="softRound"/>
              <a:bevelB prst="softRound"/>
            </a:sp3d>
          </p:spPr>
          <p:txBody>
            <a:bodyPr wrap="none" anchor="ctr"/>
            <a:lstStyle/>
            <a:p>
              <a:pPr>
                <a:defRPr/>
              </a:pPr>
              <a:endParaRPr lang="en-US" sz="1200" dirty="0">
                <a:solidFill>
                  <a:srgbClr val="0000FF"/>
                </a:solidFill>
                <a:latin typeface="Arial Unicode MS" pitchFamily="34" charset="-128"/>
                <a:ea typeface="Arial Unicode MS" pitchFamily="34" charset="-128"/>
                <a:cs typeface="Arial Unicode MS" pitchFamily="34" charset="-128"/>
              </a:endParaRPr>
            </a:p>
          </p:txBody>
        </p:sp>
        <p:sp>
          <p:nvSpPr>
            <p:cNvPr id="12" name="Rectangle 34"/>
            <p:cNvSpPr>
              <a:spLocks noChangeArrowheads="1"/>
            </p:cNvSpPr>
            <p:nvPr/>
          </p:nvSpPr>
          <p:spPr bwMode="auto">
            <a:xfrm>
              <a:off x="4052888" y="5510213"/>
              <a:ext cx="1403350" cy="249237"/>
            </a:xfrm>
            <a:prstGeom prst="rect">
              <a:avLst/>
            </a:prstGeom>
            <a:noFill/>
            <a:ln w="34925">
              <a:solidFill>
                <a:srgbClr val="FFFFFF"/>
              </a:solidFill>
              <a:miter lim="800000"/>
              <a:headEnd/>
              <a:tailEnd/>
            </a:ln>
            <a:effectLst>
              <a:outerShdw blurRad="317500" dir="2700000" algn="ctr">
                <a:srgbClr val="000000">
                  <a:alpha val="43000"/>
                </a:srgbClr>
              </a:outerShdw>
            </a:effectLst>
            <a:sp3d extrusionH="38100" prstMaterial="clear">
              <a:bevelT w="260350" h="50800" prst="softRound"/>
              <a:bevelB prst="softRound"/>
            </a:sp3d>
          </p:spPr>
          <p:txBody>
            <a:bodyPr wrap="none" lIns="92075" tIns="46038" rIns="92075" bIns="46038" anchor="ctr"/>
            <a:lstStyle/>
            <a:p>
              <a:pPr algn="ctr" eaLnBrk="0" hangingPunct="0"/>
              <a:r>
                <a:rPr lang="en-US" sz="1200" b="1" dirty="0">
                  <a:solidFill>
                    <a:srgbClr val="0000FF"/>
                  </a:solidFill>
                  <a:latin typeface="Arial Unicode MS" pitchFamily="34" charset="-128"/>
                  <a:ea typeface="Arial Unicode MS" pitchFamily="34" charset="-128"/>
                  <a:cs typeface="Arial Unicode MS" pitchFamily="34" charset="-128"/>
                </a:rPr>
                <a:t>PROCESS</a:t>
              </a:r>
            </a:p>
            <a:p>
              <a:pPr algn="ctr" eaLnBrk="0" hangingPunct="0"/>
              <a:r>
                <a:rPr lang="en-US" sz="1200" dirty="0">
                  <a:solidFill>
                    <a:srgbClr val="0000FF"/>
                  </a:solidFill>
                  <a:latin typeface="Arial Unicode MS" pitchFamily="34" charset="-128"/>
                  <a:ea typeface="Arial Unicode MS" pitchFamily="34" charset="-128"/>
                  <a:cs typeface="Arial Unicode MS" pitchFamily="34" charset="-128"/>
                </a:rPr>
                <a:t>(Vignette Tasks &amp; </a:t>
              </a:r>
            </a:p>
            <a:p>
              <a:pPr algn="ctr" eaLnBrk="0" hangingPunct="0"/>
              <a:r>
                <a:rPr lang="en-US" sz="1200" dirty="0">
                  <a:solidFill>
                    <a:srgbClr val="0000FF"/>
                  </a:solidFill>
                  <a:latin typeface="Arial Unicode MS" pitchFamily="34" charset="-128"/>
                  <a:ea typeface="Arial Unicode MS" pitchFamily="34" charset="-128"/>
                  <a:cs typeface="Arial Unicode MS" pitchFamily="34" charset="-128"/>
                </a:rPr>
                <a:t>Test Data Collection)</a:t>
              </a:r>
            </a:p>
          </p:txBody>
        </p:sp>
        <p:sp>
          <p:nvSpPr>
            <p:cNvPr id="13" name="Line 6"/>
            <p:cNvSpPr>
              <a:spLocks noChangeShapeType="1"/>
            </p:cNvSpPr>
            <p:nvPr/>
          </p:nvSpPr>
          <p:spPr bwMode="auto">
            <a:xfrm>
              <a:off x="4156075" y="5057775"/>
              <a:ext cx="0" cy="250825"/>
            </a:xfrm>
            <a:prstGeom prst="line">
              <a:avLst/>
            </a:prstGeom>
            <a:noFill/>
            <a:ln w="34925">
              <a:solidFill>
                <a:srgbClr val="FFFFFF"/>
              </a:solidFill>
              <a:round/>
              <a:headEnd type="none" w="sm" len="sm"/>
              <a:tailEnd type="stealth" w="med" len="lg"/>
            </a:ln>
            <a:effectLst>
              <a:outerShdw blurRad="317500" dir="2700000" algn="ctr">
                <a:srgbClr val="000000">
                  <a:alpha val="43000"/>
                </a:srgbClr>
              </a:outerShdw>
            </a:effectLst>
            <a:sp3d extrusionH="38100" prstMaterial="clear">
              <a:bevelT w="260350" h="50800" prst="softRound"/>
              <a:bevelB prst="softRound"/>
            </a:sp3d>
          </p:spPr>
          <p:txBody>
            <a:bodyPr wrap="none" anchor="ctr"/>
            <a:lstStyle/>
            <a:p>
              <a:endParaRPr lang="en-US"/>
            </a:p>
          </p:txBody>
        </p:sp>
        <p:sp>
          <p:nvSpPr>
            <p:cNvPr id="14" name="Line 7"/>
            <p:cNvSpPr>
              <a:spLocks noChangeShapeType="1"/>
            </p:cNvSpPr>
            <p:nvPr/>
          </p:nvSpPr>
          <p:spPr bwMode="auto">
            <a:xfrm>
              <a:off x="4575175" y="5057775"/>
              <a:ext cx="0" cy="250825"/>
            </a:xfrm>
            <a:prstGeom prst="line">
              <a:avLst/>
            </a:prstGeom>
            <a:noFill/>
            <a:ln w="34925">
              <a:solidFill>
                <a:srgbClr val="FFFFFF"/>
              </a:solidFill>
              <a:round/>
              <a:headEnd type="none" w="sm" len="sm"/>
              <a:tailEnd type="stealth" w="med" len="lg"/>
            </a:ln>
            <a:effectLst>
              <a:outerShdw blurRad="317500" dir="2700000" algn="ctr">
                <a:srgbClr val="000000">
                  <a:alpha val="43000"/>
                </a:srgbClr>
              </a:outerShdw>
            </a:effectLst>
            <a:sp3d extrusionH="38100" prstMaterial="clear">
              <a:bevelT w="260350" h="50800" prst="softRound"/>
              <a:bevelB prst="softRound"/>
            </a:sp3d>
          </p:spPr>
          <p:txBody>
            <a:bodyPr wrap="none" anchor="ctr"/>
            <a:lstStyle/>
            <a:p>
              <a:endParaRPr lang="en-US"/>
            </a:p>
          </p:txBody>
        </p:sp>
        <p:sp>
          <p:nvSpPr>
            <p:cNvPr id="15" name="Line 8"/>
            <p:cNvSpPr>
              <a:spLocks noChangeShapeType="1"/>
            </p:cNvSpPr>
            <p:nvPr/>
          </p:nvSpPr>
          <p:spPr bwMode="auto">
            <a:xfrm>
              <a:off x="4976813" y="5057775"/>
              <a:ext cx="0" cy="250825"/>
            </a:xfrm>
            <a:prstGeom prst="line">
              <a:avLst/>
            </a:prstGeom>
            <a:noFill/>
            <a:ln w="34925">
              <a:solidFill>
                <a:srgbClr val="FFFFFF"/>
              </a:solidFill>
              <a:round/>
              <a:headEnd type="none" w="sm" len="sm"/>
              <a:tailEnd type="stealth" w="med" len="lg"/>
            </a:ln>
            <a:effectLst>
              <a:outerShdw blurRad="317500" dir="2700000" algn="ctr">
                <a:srgbClr val="000000">
                  <a:alpha val="43000"/>
                </a:srgbClr>
              </a:outerShdw>
            </a:effectLst>
            <a:sp3d extrusionH="38100" prstMaterial="clear">
              <a:bevelT w="260350" h="50800" prst="softRound"/>
              <a:bevelB prst="softRound"/>
            </a:sp3d>
          </p:spPr>
          <p:txBody>
            <a:bodyPr wrap="none" anchor="ctr"/>
            <a:lstStyle/>
            <a:p>
              <a:endParaRPr lang="en-US"/>
            </a:p>
          </p:txBody>
        </p:sp>
        <p:sp>
          <p:nvSpPr>
            <p:cNvPr id="16" name="Line 9"/>
            <p:cNvSpPr>
              <a:spLocks noChangeShapeType="1"/>
            </p:cNvSpPr>
            <p:nvPr/>
          </p:nvSpPr>
          <p:spPr bwMode="auto">
            <a:xfrm>
              <a:off x="5387975" y="5057775"/>
              <a:ext cx="0" cy="250825"/>
            </a:xfrm>
            <a:prstGeom prst="line">
              <a:avLst/>
            </a:prstGeom>
            <a:noFill/>
            <a:ln w="34925">
              <a:solidFill>
                <a:srgbClr val="FFFFFF"/>
              </a:solidFill>
              <a:round/>
              <a:headEnd type="none" w="sm" len="sm"/>
              <a:tailEnd type="stealth" w="med" len="lg"/>
            </a:ln>
            <a:effectLst>
              <a:outerShdw blurRad="317500" dir="2700000" algn="ctr">
                <a:srgbClr val="000000">
                  <a:alpha val="43000"/>
                </a:srgbClr>
              </a:outerShdw>
            </a:effectLst>
            <a:sp3d extrusionH="38100" prstMaterial="clear">
              <a:bevelT w="260350" h="50800" prst="softRound"/>
              <a:bevelB prst="softRound"/>
            </a:sp3d>
          </p:spPr>
          <p:txBody>
            <a:bodyPr wrap="none" anchor="ctr"/>
            <a:lstStyle/>
            <a:p>
              <a:endParaRPr lang="en-US"/>
            </a:p>
          </p:txBody>
        </p:sp>
        <p:sp>
          <p:nvSpPr>
            <p:cNvPr id="17" name="Line 10"/>
            <p:cNvSpPr>
              <a:spLocks noChangeShapeType="1"/>
            </p:cNvSpPr>
            <p:nvPr/>
          </p:nvSpPr>
          <p:spPr bwMode="auto">
            <a:xfrm flipV="1">
              <a:off x="4181475" y="5911850"/>
              <a:ext cx="0" cy="252413"/>
            </a:xfrm>
            <a:prstGeom prst="line">
              <a:avLst/>
            </a:prstGeom>
            <a:noFill/>
            <a:ln w="34925">
              <a:solidFill>
                <a:srgbClr val="FFFFFF"/>
              </a:solidFill>
              <a:round/>
              <a:headEnd type="none" w="sm" len="sm"/>
              <a:tailEnd type="stealth" w="med" len="lg"/>
            </a:ln>
            <a:effectLst>
              <a:outerShdw blurRad="317500" dir="2700000" algn="ctr">
                <a:srgbClr val="000000">
                  <a:alpha val="43000"/>
                </a:srgbClr>
              </a:outerShdw>
            </a:effectLst>
            <a:sp3d extrusionH="38100" prstMaterial="clear">
              <a:bevelT w="260350" h="50800" prst="softRound"/>
              <a:bevelB prst="softRound"/>
            </a:sp3d>
          </p:spPr>
          <p:txBody>
            <a:bodyPr wrap="none" anchor="ctr"/>
            <a:lstStyle/>
            <a:p>
              <a:endParaRPr lang="en-US"/>
            </a:p>
          </p:txBody>
        </p:sp>
        <p:sp>
          <p:nvSpPr>
            <p:cNvPr id="18" name="Line 11"/>
            <p:cNvSpPr>
              <a:spLocks noChangeShapeType="1"/>
            </p:cNvSpPr>
            <p:nvPr/>
          </p:nvSpPr>
          <p:spPr bwMode="auto">
            <a:xfrm flipV="1">
              <a:off x="4600575" y="5911850"/>
              <a:ext cx="0" cy="252413"/>
            </a:xfrm>
            <a:prstGeom prst="line">
              <a:avLst/>
            </a:prstGeom>
            <a:noFill/>
            <a:ln w="34925">
              <a:solidFill>
                <a:srgbClr val="FFFFFF"/>
              </a:solidFill>
              <a:round/>
              <a:headEnd type="none" w="sm" len="sm"/>
              <a:tailEnd type="stealth" w="med" len="lg"/>
            </a:ln>
            <a:effectLst>
              <a:outerShdw blurRad="317500" dir="2700000" algn="ctr">
                <a:srgbClr val="000000">
                  <a:alpha val="43000"/>
                </a:srgbClr>
              </a:outerShdw>
            </a:effectLst>
            <a:sp3d extrusionH="38100" prstMaterial="clear">
              <a:bevelT w="260350" h="50800" prst="softRound"/>
              <a:bevelB prst="softRound"/>
            </a:sp3d>
          </p:spPr>
          <p:txBody>
            <a:bodyPr wrap="none" anchor="ctr"/>
            <a:lstStyle/>
            <a:p>
              <a:endParaRPr lang="en-US"/>
            </a:p>
          </p:txBody>
        </p:sp>
        <p:sp>
          <p:nvSpPr>
            <p:cNvPr id="19" name="Line 12"/>
            <p:cNvSpPr>
              <a:spLocks noChangeShapeType="1"/>
            </p:cNvSpPr>
            <p:nvPr/>
          </p:nvSpPr>
          <p:spPr bwMode="auto">
            <a:xfrm flipV="1">
              <a:off x="5003800" y="5911850"/>
              <a:ext cx="0" cy="252413"/>
            </a:xfrm>
            <a:prstGeom prst="line">
              <a:avLst/>
            </a:prstGeom>
            <a:noFill/>
            <a:ln w="34925">
              <a:solidFill>
                <a:srgbClr val="FFFFFF"/>
              </a:solidFill>
              <a:round/>
              <a:headEnd type="none" w="sm" len="sm"/>
              <a:tailEnd type="stealth" w="med" len="lg"/>
            </a:ln>
            <a:effectLst>
              <a:outerShdw blurRad="317500" dir="2700000" algn="ctr">
                <a:srgbClr val="000000">
                  <a:alpha val="43000"/>
                </a:srgbClr>
              </a:outerShdw>
            </a:effectLst>
            <a:sp3d extrusionH="38100" prstMaterial="clear">
              <a:bevelT w="260350" h="50800" prst="softRound"/>
              <a:bevelB prst="softRound"/>
            </a:sp3d>
          </p:spPr>
          <p:txBody>
            <a:bodyPr wrap="none" anchor="ctr"/>
            <a:lstStyle/>
            <a:p>
              <a:endParaRPr lang="en-US"/>
            </a:p>
          </p:txBody>
        </p:sp>
        <p:sp>
          <p:nvSpPr>
            <p:cNvPr id="20" name="Line 13"/>
            <p:cNvSpPr>
              <a:spLocks noChangeShapeType="1"/>
            </p:cNvSpPr>
            <p:nvPr/>
          </p:nvSpPr>
          <p:spPr bwMode="auto">
            <a:xfrm flipV="1">
              <a:off x="5413375" y="5911850"/>
              <a:ext cx="0" cy="252413"/>
            </a:xfrm>
            <a:prstGeom prst="line">
              <a:avLst/>
            </a:prstGeom>
            <a:noFill/>
            <a:ln w="34925">
              <a:solidFill>
                <a:srgbClr val="FFFFFF"/>
              </a:solidFill>
              <a:round/>
              <a:headEnd type="none" w="sm" len="sm"/>
              <a:tailEnd type="stealth" w="med" len="lg"/>
            </a:ln>
            <a:effectLst>
              <a:outerShdw blurRad="317500" dir="2700000" algn="ctr">
                <a:srgbClr val="000000">
                  <a:alpha val="43000"/>
                </a:srgbClr>
              </a:outerShdw>
            </a:effectLst>
            <a:sp3d extrusionH="38100" prstMaterial="clear">
              <a:bevelT w="260350" h="50800" prst="softRound"/>
              <a:bevelB prst="softRound"/>
            </a:sp3d>
          </p:spPr>
          <p:txBody>
            <a:bodyPr wrap="none" anchor="ctr"/>
            <a:lstStyle/>
            <a:p>
              <a:endParaRPr lang="en-US"/>
            </a:p>
          </p:txBody>
        </p:sp>
        <p:sp>
          <p:nvSpPr>
            <p:cNvPr id="21" name="Line 14"/>
            <p:cNvSpPr>
              <a:spLocks noChangeShapeType="1"/>
            </p:cNvSpPr>
            <p:nvPr/>
          </p:nvSpPr>
          <p:spPr bwMode="auto">
            <a:xfrm>
              <a:off x="3036888" y="5435600"/>
              <a:ext cx="622300" cy="0"/>
            </a:xfrm>
            <a:prstGeom prst="line">
              <a:avLst/>
            </a:prstGeom>
            <a:noFill/>
            <a:ln w="34925">
              <a:solidFill>
                <a:srgbClr val="FFFFFF"/>
              </a:solidFill>
              <a:round/>
              <a:headEnd type="none" w="sm" len="sm"/>
              <a:tailEnd type="stealth" w="med" len="lg"/>
            </a:ln>
            <a:effectLst>
              <a:outerShdw blurRad="317500" dir="2700000" algn="ctr">
                <a:srgbClr val="000000">
                  <a:alpha val="43000"/>
                </a:srgbClr>
              </a:outerShdw>
            </a:effectLst>
            <a:sp3d extrusionH="38100" prstMaterial="clear">
              <a:bevelT w="260350" h="50800" prst="softRound"/>
              <a:bevelB prst="softRound"/>
            </a:sp3d>
          </p:spPr>
          <p:txBody>
            <a:bodyPr wrap="none" anchor="ctr"/>
            <a:lstStyle/>
            <a:p>
              <a:endParaRPr lang="en-US"/>
            </a:p>
          </p:txBody>
        </p:sp>
        <p:sp>
          <p:nvSpPr>
            <p:cNvPr id="22" name="Line 15"/>
            <p:cNvSpPr>
              <a:spLocks noChangeShapeType="1"/>
            </p:cNvSpPr>
            <p:nvPr/>
          </p:nvSpPr>
          <p:spPr bwMode="auto">
            <a:xfrm>
              <a:off x="3036888" y="5583238"/>
              <a:ext cx="622300" cy="0"/>
            </a:xfrm>
            <a:prstGeom prst="line">
              <a:avLst/>
            </a:prstGeom>
            <a:noFill/>
            <a:ln w="34925">
              <a:solidFill>
                <a:srgbClr val="FFFFFF"/>
              </a:solidFill>
              <a:round/>
              <a:headEnd type="none" w="sm" len="sm"/>
              <a:tailEnd type="stealth" w="med" len="lg"/>
            </a:ln>
            <a:effectLst>
              <a:outerShdw blurRad="317500" dir="2700000" algn="ctr">
                <a:srgbClr val="000000">
                  <a:alpha val="43000"/>
                </a:srgbClr>
              </a:outerShdw>
            </a:effectLst>
            <a:sp3d extrusionH="38100" prstMaterial="clear">
              <a:bevelT w="260350" h="50800" prst="softRound"/>
              <a:bevelB prst="softRound"/>
            </a:sp3d>
          </p:spPr>
          <p:txBody>
            <a:bodyPr wrap="none" anchor="ctr"/>
            <a:lstStyle/>
            <a:p>
              <a:endParaRPr lang="en-US"/>
            </a:p>
          </p:txBody>
        </p:sp>
        <p:sp>
          <p:nvSpPr>
            <p:cNvPr id="23" name="Line 16"/>
            <p:cNvSpPr>
              <a:spLocks noChangeShapeType="1"/>
            </p:cNvSpPr>
            <p:nvPr/>
          </p:nvSpPr>
          <p:spPr bwMode="auto">
            <a:xfrm>
              <a:off x="3036888" y="5718175"/>
              <a:ext cx="622300" cy="0"/>
            </a:xfrm>
            <a:prstGeom prst="line">
              <a:avLst/>
            </a:prstGeom>
            <a:noFill/>
            <a:ln w="34925">
              <a:solidFill>
                <a:srgbClr val="FFFFFF"/>
              </a:solidFill>
              <a:round/>
              <a:headEnd type="none" w="sm" len="sm"/>
              <a:tailEnd type="stealth" w="med" len="lg"/>
            </a:ln>
            <a:effectLst>
              <a:outerShdw blurRad="317500" dir="2700000" algn="ctr">
                <a:srgbClr val="000000">
                  <a:alpha val="43000"/>
                </a:srgbClr>
              </a:outerShdw>
            </a:effectLst>
            <a:sp3d extrusionH="38100" prstMaterial="clear">
              <a:bevelT w="260350" h="50800" prst="softRound"/>
              <a:bevelB prst="softRound"/>
            </a:sp3d>
          </p:spPr>
          <p:txBody>
            <a:bodyPr wrap="none" anchor="ctr"/>
            <a:lstStyle/>
            <a:p>
              <a:endParaRPr lang="en-US"/>
            </a:p>
          </p:txBody>
        </p:sp>
        <p:sp>
          <p:nvSpPr>
            <p:cNvPr id="24" name="Line 17"/>
            <p:cNvSpPr>
              <a:spLocks noChangeShapeType="1"/>
            </p:cNvSpPr>
            <p:nvPr/>
          </p:nvSpPr>
          <p:spPr bwMode="auto">
            <a:xfrm>
              <a:off x="3036888" y="5878513"/>
              <a:ext cx="622300" cy="0"/>
            </a:xfrm>
            <a:prstGeom prst="line">
              <a:avLst/>
            </a:prstGeom>
            <a:noFill/>
            <a:ln w="34925">
              <a:solidFill>
                <a:srgbClr val="FFFFFF"/>
              </a:solidFill>
              <a:round/>
              <a:headEnd type="none" w="sm" len="sm"/>
              <a:tailEnd type="stealth" w="med" len="lg"/>
            </a:ln>
            <a:effectLst>
              <a:outerShdw blurRad="317500" dir="2700000" algn="ctr">
                <a:srgbClr val="000000">
                  <a:alpha val="43000"/>
                </a:srgbClr>
              </a:outerShdw>
            </a:effectLst>
            <a:sp3d extrusionH="38100" prstMaterial="clear">
              <a:bevelT w="260350" h="50800" prst="softRound"/>
              <a:bevelB prst="softRound"/>
            </a:sp3d>
          </p:spPr>
          <p:txBody>
            <a:bodyPr wrap="none" anchor="ctr"/>
            <a:lstStyle/>
            <a:p>
              <a:endParaRPr lang="en-US"/>
            </a:p>
          </p:txBody>
        </p:sp>
        <p:sp>
          <p:nvSpPr>
            <p:cNvPr id="25" name="Line 18"/>
            <p:cNvSpPr>
              <a:spLocks noChangeShapeType="1"/>
            </p:cNvSpPr>
            <p:nvPr/>
          </p:nvSpPr>
          <p:spPr bwMode="auto">
            <a:xfrm>
              <a:off x="5842000" y="5575300"/>
              <a:ext cx="622300" cy="0"/>
            </a:xfrm>
            <a:prstGeom prst="line">
              <a:avLst/>
            </a:prstGeom>
            <a:noFill/>
            <a:ln w="34925">
              <a:solidFill>
                <a:srgbClr val="FFFFFF"/>
              </a:solidFill>
              <a:round/>
              <a:headEnd type="none" w="sm" len="sm"/>
              <a:tailEnd type="stealth" w="med" len="lg"/>
            </a:ln>
            <a:effectLst>
              <a:outerShdw blurRad="317500" dir="2700000" algn="ctr">
                <a:srgbClr val="000000">
                  <a:alpha val="43000"/>
                </a:srgbClr>
              </a:outerShdw>
            </a:effectLst>
            <a:sp3d extrusionH="38100" prstMaterial="clear">
              <a:bevelT w="260350" h="50800" prst="softRound"/>
              <a:bevelB prst="softRound"/>
            </a:sp3d>
          </p:spPr>
          <p:txBody>
            <a:bodyPr wrap="none" anchor="ctr"/>
            <a:lstStyle/>
            <a:p>
              <a:endParaRPr lang="en-US"/>
            </a:p>
          </p:txBody>
        </p:sp>
        <p:sp>
          <p:nvSpPr>
            <p:cNvPr id="26" name="Line 19"/>
            <p:cNvSpPr>
              <a:spLocks noChangeShapeType="1"/>
            </p:cNvSpPr>
            <p:nvPr/>
          </p:nvSpPr>
          <p:spPr bwMode="auto">
            <a:xfrm>
              <a:off x="5842000" y="5711825"/>
              <a:ext cx="622300" cy="0"/>
            </a:xfrm>
            <a:prstGeom prst="line">
              <a:avLst/>
            </a:prstGeom>
            <a:noFill/>
            <a:ln w="34925">
              <a:solidFill>
                <a:srgbClr val="FFFFFF"/>
              </a:solidFill>
              <a:round/>
              <a:headEnd type="none" w="sm" len="sm"/>
              <a:tailEnd type="stealth" w="med" len="lg"/>
            </a:ln>
            <a:effectLst>
              <a:outerShdw blurRad="317500" dir="2700000" algn="ctr">
                <a:srgbClr val="000000">
                  <a:alpha val="43000"/>
                </a:srgbClr>
              </a:outerShdw>
            </a:effectLst>
            <a:sp3d extrusionH="38100" prstMaterial="clear">
              <a:bevelT w="260350" h="50800" prst="softRound"/>
              <a:bevelB prst="softRound"/>
            </a:sp3d>
          </p:spPr>
          <p:txBody>
            <a:bodyPr wrap="none" anchor="ctr"/>
            <a:lstStyle/>
            <a:p>
              <a:endParaRPr lang="en-US"/>
            </a:p>
          </p:txBody>
        </p:sp>
        <p:sp>
          <p:nvSpPr>
            <p:cNvPr id="27" name="Rectangle 22"/>
            <p:cNvSpPr>
              <a:spLocks noChangeArrowheads="1"/>
            </p:cNvSpPr>
            <p:nvPr/>
          </p:nvSpPr>
          <p:spPr bwMode="auto">
            <a:xfrm>
              <a:off x="3902075" y="6134100"/>
              <a:ext cx="1816100" cy="647700"/>
            </a:xfrm>
            <a:prstGeom prst="rect">
              <a:avLst/>
            </a:prstGeom>
            <a:noFill/>
            <a:ln w="34925">
              <a:solidFill>
                <a:srgbClr val="FFFFFF"/>
              </a:solidFill>
              <a:miter lim="800000"/>
              <a:headEnd/>
              <a:tailEnd/>
            </a:ln>
            <a:effectLst>
              <a:outerShdw blurRad="317500" dir="2700000" algn="ctr">
                <a:srgbClr val="000000">
                  <a:alpha val="43000"/>
                </a:srgbClr>
              </a:outerShdw>
            </a:effectLst>
            <a:sp3d extrusionH="38100" prstMaterial="clear">
              <a:bevelT w="260350" h="50800" prst="softRound"/>
              <a:bevelB prst="softRound"/>
            </a:sp3d>
          </p:spPr>
          <p:txBody>
            <a:bodyPr lIns="92075" tIns="46038" rIns="92075" bIns="46038">
              <a:spAutoFit/>
            </a:bodyPr>
            <a:lstStyle/>
            <a:p>
              <a:pPr algn="ctr" eaLnBrk="0" hangingPunct="0"/>
              <a:r>
                <a:rPr lang="en-US" sz="1200" b="1" dirty="0">
                  <a:solidFill>
                    <a:srgbClr val="0000FF"/>
                  </a:solidFill>
                  <a:latin typeface="Arial Unicode MS" pitchFamily="34" charset="-128"/>
                  <a:ea typeface="Arial Unicode MS" pitchFamily="34" charset="-128"/>
                  <a:cs typeface="Arial Unicode MS" pitchFamily="34" charset="-128"/>
                </a:rPr>
                <a:t>Nuisance Factors / Conditions </a:t>
              </a:r>
              <a:r>
                <a:rPr lang="en-US" sz="1200" dirty="0">
                  <a:solidFill>
                    <a:srgbClr val="0000FF"/>
                  </a:solidFill>
                  <a:latin typeface="Arial Unicode MS" pitchFamily="34" charset="-128"/>
                  <a:ea typeface="Arial Unicode MS" pitchFamily="34" charset="-128"/>
                  <a:cs typeface="Arial Unicode MS" pitchFamily="34" charset="-128"/>
                </a:rPr>
                <a:t>(measurable &amp; not measurable)</a:t>
              </a:r>
            </a:p>
          </p:txBody>
        </p:sp>
        <p:sp>
          <p:nvSpPr>
            <p:cNvPr id="28" name="Rectangle 23"/>
            <p:cNvSpPr>
              <a:spLocks noChangeArrowheads="1"/>
            </p:cNvSpPr>
            <p:nvPr/>
          </p:nvSpPr>
          <p:spPr bwMode="auto">
            <a:xfrm>
              <a:off x="6472238" y="5405438"/>
              <a:ext cx="1657350" cy="463550"/>
            </a:xfrm>
            <a:prstGeom prst="rect">
              <a:avLst/>
            </a:prstGeom>
            <a:noFill/>
            <a:ln w="34925">
              <a:solidFill>
                <a:srgbClr val="FFFFFF"/>
              </a:solidFill>
              <a:miter lim="800000"/>
              <a:headEnd/>
              <a:tailEnd/>
            </a:ln>
            <a:effectLst>
              <a:outerShdw blurRad="317500" dir="2700000" algn="ctr">
                <a:srgbClr val="000000">
                  <a:alpha val="43000"/>
                </a:srgbClr>
              </a:outerShdw>
            </a:effectLst>
            <a:sp3d extrusionH="38100" prstMaterial="clear">
              <a:bevelT w="260350" h="50800" prst="softRound"/>
              <a:bevelB prst="softRound"/>
            </a:sp3d>
          </p:spPr>
          <p:txBody>
            <a:bodyPr wrap="none" lIns="92075" tIns="46038" rIns="92075" bIns="46038">
              <a:spAutoFit/>
            </a:bodyPr>
            <a:lstStyle/>
            <a:p>
              <a:pPr algn="ctr" eaLnBrk="0" hangingPunct="0"/>
              <a:r>
                <a:rPr lang="en-US" sz="1200" b="1">
                  <a:solidFill>
                    <a:srgbClr val="0000FF"/>
                  </a:solidFill>
                  <a:latin typeface="Arial Unicode MS" pitchFamily="34" charset="-128"/>
                  <a:ea typeface="Arial Unicode MS" pitchFamily="34" charset="-128"/>
                  <a:cs typeface="Arial Unicode MS" pitchFamily="34" charset="-128"/>
                </a:rPr>
                <a:t>Response Variable(s)</a:t>
              </a:r>
            </a:p>
            <a:p>
              <a:pPr algn="ctr" eaLnBrk="0" hangingPunct="0"/>
              <a:r>
                <a:rPr lang="en-US" sz="1200">
                  <a:solidFill>
                    <a:srgbClr val="0000FF"/>
                  </a:solidFill>
                  <a:latin typeface="Arial Unicode MS" pitchFamily="34" charset="-128"/>
                  <a:ea typeface="Arial Unicode MS" pitchFamily="34" charset="-128"/>
                  <a:cs typeface="Arial Unicode MS" pitchFamily="34" charset="-128"/>
                </a:rPr>
                <a:t>(Selected Attributes)</a:t>
              </a:r>
            </a:p>
          </p:txBody>
        </p:sp>
        <p:sp>
          <p:nvSpPr>
            <p:cNvPr id="29" name="Rectangle 22"/>
            <p:cNvSpPr>
              <a:spLocks noChangeArrowheads="1"/>
            </p:cNvSpPr>
            <p:nvPr/>
          </p:nvSpPr>
          <p:spPr bwMode="auto">
            <a:xfrm>
              <a:off x="3236913" y="4468813"/>
              <a:ext cx="3208337" cy="647700"/>
            </a:xfrm>
            <a:prstGeom prst="rect">
              <a:avLst/>
            </a:prstGeom>
            <a:noFill/>
            <a:ln w="34925">
              <a:solidFill>
                <a:srgbClr val="FFFFFF"/>
              </a:solidFill>
              <a:miter lim="800000"/>
              <a:headEnd/>
              <a:tailEnd/>
            </a:ln>
            <a:effectLst>
              <a:outerShdw blurRad="317500" dir="2700000" algn="ctr">
                <a:srgbClr val="000000">
                  <a:alpha val="43000"/>
                </a:srgbClr>
              </a:outerShdw>
            </a:effectLst>
            <a:sp3d extrusionH="38100" prstMaterial="clear">
              <a:bevelT w="260350" h="50800" prst="softRound"/>
              <a:bevelB prst="softRound"/>
            </a:sp3d>
          </p:spPr>
          <p:txBody>
            <a:bodyPr lIns="92075" tIns="46038" rIns="92075" bIns="46038">
              <a:spAutoFit/>
            </a:bodyPr>
            <a:lstStyle/>
            <a:p>
              <a:pPr algn="ctr" eaLnBrk="0" hangingPunct="0"/>
              <a:r>
                <a:rPr lang="en-US" sz="1200" b="1">
                  <a:solidFill>
                    <a:srgbClr val="0000FF"/>
                  </a:solidFill>
                  <a:latin typeface="Arial Unicode MS" pitchFamily="34" charset="-128"/>
                  <a:ea typeface="Arial Unicode MS" pitchFamily="34" charset="-128"/>
                  <a:cs typeface="Arial Unicode MS" pitchFamily="34" charset="-128"/>
                </a:rPr>
                <a:t>Constant Factors / Conditions</a:t>
              </a:r>
            </a:p>
            <a:p>
              <a:pPr algn="ctr" eaLnBrk="0" hangingPunct="0"/>
              <a:r>
                <a:rPr lang="en-US" sz="1200">
                  <a:solidFill>
                    <a:srgbClr val="0000FF"/>
                  </a:solidFill>
                  <a:latin typeface="Arial Unicode MS" pitchFamily="34" charset="-128"/>
                  <a:ea typeface="Arial Unicode MS" pitchFamily="34" charset="-128"/>
                  <a:cs typeface="Arial Unicode MS" pitchFamily="34" charset="-128"/>
                </a:rPr>
                <a:t>Held constant for selected tests due to limitations, test objectives, etc.</a:t>
              </a:r>
            </a:p>
          </p:txBody>
        </p:sp>
        <p:sp>
          <p:nvSpPr>
            <p:cNvPr id="30" name="Rectangle 22"/>
            <p:cNvSpPr>
              <a:spLocks noChangeArrowheads="1"/>
            </p:cNvSpPr>
            <p:nvPr/>
          </p:nvSpPr>
          <p:spPr bwMode="auto">
            <a:xfrm>
              <a:off x="777875" y="5310188"/>
              <a:ext cx="2306638" cy="646112"/>
            </a:xfrm>
            <a:prstGeom prst="rect">
              <a:avLst/>
            </a:prstGeom>
            <a:noFill/>
            <a:ln w="34925">
              <a:solidFill>
                <a:srgbClr val="FFFFFF"/>
              </a:solidFill>
              <a:miter lim="800000"/>
              <a:headEnd/>
              <a:tailEnd/>
            </a:ln>
            <a:effectLst>
              <a:outerShdw blurRad="317500" dir="2700000" algn="ctr">
                <a:srgbClr val="000000">
                  <a:alpha val="43000"/>
                </a:srgbClr>
              </a:outerShdw>
            </a:effectLst>
            <a:sp3d extrusionH="38100" prstMaterial="clear">
              <a:bevelT w="260350" h="50800" prst="softRound"/>
              <a:bevelB prst="softRound"/>
            </a:sp3d>
          </p:spPr>
          <p:txBody>
            <a:bodyPr lIns="92075" tIns="46038" rIns="92075" bIns="46038">
              <a:spAutoFit/>
            </a:bodyPr>
            <a:lstStyle/>
            <a:p>
              <a:pPr algn="ctr" eaLnBrk="0" hangingPunct="0"/>
              <a:r>
                <a:rPr lang="en-US" sz="1200" b="1">
                  <a:solidFill>
                    <a:srgbClr val="0000FF"/>
                  </a:solidFill>
                  <a:latin typeface="Arial Unicode MS" pitchFamily="34" charset="-128"/>
                  <a:ea typeface="Arial Unicode MS" pitchFamily="34" charset="-128"/>
                  <a:cs typeface="Arial Unicode MS" pitchFamily="34" charset="-128"/>
                </a:rPr>
                <a:t>Control Factors / Conditions </a:t>
              </a:r>
              <a:r>
                <a:rPr lang="en-US" sz="1200">
                  <a:solidFill>
                    <a:srgbClr val="0000FF"/>
                  </a:solidFill>
                  <a:latin typeface="Arial Unicode MS" pitchFamily="34" charset="-128"/>
                  <a:ea typeface="Arial Unicode MS" pitchFamily="34" charset="-128"/>
                  <a:cs typeface="Arial Unicode MS" pitchFamily="34" charset="-128"/>
                </a:rPr>
                <a:t>(Controlled run by run or held constant depending on design)</a:t>
              </a:r>
            </a:p>
          </p:txBody>
        </p:sp>
      </p:grpSp>
      <p:sp>
        <p:nvSpPr>
          <p:cNvPr id="32" name="TextBox 31"/>
          <p:cNvSpPr txBox="1"/>
          <p:nvPr/>
        </p:nvSpPr>
        <p:spPr>
          <a:xfrm>
            <a:off x="5943600" y="6400800"/>
            <a:ext cx="3200400" cy="307777"/>
          </a:xfrm>
          <a:prstGeom prst="rect">
            <a:avLst/>
          </a:prstGeom>
          <a:noFill/>
        </p:spPr>
        <p:txBody>
          <a:bodyPr wrap="square" rtlCol="0">
            <a:spAutoFit/>
          </a:bodyPr>
          <a:lstStyle/>
          <a:p>
            <a:r>
              <a:rPr lang="en-US" sz="1400" b="1" dirty="0" smtClean="0"/>
              <a:t>COTF DOE Process Brief Jul 2010</a:t>
            </a:r>
          </a:p>
        </p:txBody>
      </p:sp>
      <p:sp>
        <p:nvSpPr>
          <p:cNvPr id="33" name="Slide Number Placeholder 32"/>
          <p:cNvSpPr>
            <a:spLocks noGrp="1"/>
          </p:cNvSpPr>
          <p:nvPr>
            <p:ph type="sldNum" sz="quarter" idx="12"/>
          </p:nvPr>
        </p:nvSpPr>
        <p:spPr/>
        <p:txBody>
          <a:bodyPr/>
          <a:lstStyle/>
          <a:p>
            <a:fld id="{20159820-A736-45E8-9B53-D35D9F93E971}"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286000" y="990600"/>
            <a:ext cx="6858000" cy="1200329"/>
          </a:xfrm>
          <a:prstGeom prst="rect">
            <a:avLst/>
          </a:prstGeom>
          <a:noFill/>
        </p:spPr>
        <p:txBody>
          <a:bodyPr wrap="square" rtlCol="0">
            <a:spAutoFit/>
          </a:bodyPr>
          <a:lstStyle/>
          <a:p>
            <a:pPr algn="ctr"/>
            <a:r>
              <a:rPr lang="en-US" sz="3600" dirty="0" smtClean="0"/>
              <a:t>DOE &amp; Implications </a:t>
            </a:r>
            <a:r>
              <a:rPr lang="en-US" sz="3600" dirty="0" smtClean="0"/>
              <a:t>for Integrated Testing</a:t>
            </a:r>
            <a:endParaRPr lang="en-US" sz="3600" dirty="0"/>
          </a:p>
        </p:txBody>
      </p:sp>
      <p:sp>
        <p:nvSpPr>
          <p:cNvPr id="31" name="TextBox 30"/>
          <p:cNvSpPr txBox="1"/>
          <p:nvPr/>
        </p:nvSpPr>
        <p:spPr>
          <a:xfrm>
            <a:off x="838201" y="2209800"/>
            <a:ext cx="8153400" cy="4062651"/>
          </a:xfrm>
          <a:prstGeom prst="rect">
            <a:avLst/>
          </a:prstGeom>
          <a:noFill/>
        </p:spPr>
        <p:txBody>
          <a:bodyPr wrap="square" rtlCol="0">
            <a:spAutoFit/>
          </a:bodyPr>
          <a:lstStyle/>
          <a:p>
            <a:pPr>
              <a:buFontTx/>
              <a:buChar char="-"/>
              <a:tabLst>
                <a:tab pos="2228850" algn="l"/>
              </a:tabLst>
            </a:pPr>
            <a:r>
              <a:rPr lang="en-US" sz="2000" dirty="0" smtClean="0"/>
              <a:t> </a:t>
            </a:r>
            <a:r>
              <a:rPr lang="en-US" sz="2400" dirty="0" smtClean="0"/>
              <a:t>Where </a:t>
            </a:r>
            <a:r>
              <a:rPr lang="en-US" sz="2400" dirty="0"/>
              <a:t>does application of the DOE best fit? </a:t>
            </a:r>
            <a:endParaRPr lang="en-US" sz="2400" dirty="0" smtClean="0"/>
          </a:p>
          <a:p>
            <a:pPr lvl="1">
              <a:buFontTx/>
              <a:buChar char="-"/>
              <a:tabLst>
                <a:tab pos="2228850" algn="l"/>
              </a:tabLst>
            </a:pPr>
            <a:r>
              <a:rPr lang="en-US" sz="2400" dirty="0" smtClean="0"/>
              <a:t> Best </a:t>
            </a:r>
            <a:r>
              <a:rPr lang="en-US" sz="2400" dirty="0"/>
              <a:t>applied as a continuum beginning early in the systems </a:t>
            </a:r>
            <a:endParaRPr lang="en-US" sz="2400" dirty="0" smtClean="0"/>
          </a:p>
          <a:p>
            <a:pPr lvl="1">
              <a:tabLst>
                <a:tab pos="2228850" algn="l"/>
              </a:tabLst>
            </a:pPr>
            <a:r>
              <a:rPr lang="en-US" sz="2400" dirty="0" smtClean="0"/>
              <a:t> </a:t>
            </a:r>
            <a:r>
              <a:rPr lang="en-US" sz="2400" dirty="0" smtClean="0"/>
              <a:t>  </a:t>
            </a:r>
            <a:r>
              <a:rPr lang="en-US" sz="2400" dirty="0" smtClean="0"/>
              <a:t>engineering </a:t>
            </a:r>
            <a:r>
              <a:rPr lang="en-US" sz="2400" dirty="0"/>
              <a:t>process and carried through operational </a:t>
            </a:r>
            <a:endParaRPr lang="en-US" sz="2400" dirty="0" smtClean="0"/>
          </a:p>
          <a:p>
            <a:pPr lvl="1">
              <a:tabLst>
                <a:tab pos="2228850" algn="l"/>
              </a:tabLst>
            </a:pPr>
            <a:r>
              <a:rPr lang="en-US" sz="2400" dirty="0" smtClean="0"/>
              <a:t>   testing</a:t>
            </a:r>
            <a:endParaRPr lang="en-US" sz="2400" dirty="0"/>
          </a:p>
          <a:p>
            <a:pPr>
              <a:tabLst>
                <a:tab pos="2228850" algn="l"/>
              </a:tabLst>
            </a:pPr>
            <a:r>
              <a:rPr lang="en-US" sz="2400" dirty="0"/>
              <a:t> </a:t>
            </a:r>
            <a:r>
              <a:rPr lang="en-US" sz="2400" dirty="0" smtClean="0"/>
              <a:t>  </a:t>
            </a:r>
            <a:r>
              <a:rPr lang="en-US" sz="2400" dirty="0" smtClean="0"/>
              <a:t>    </a:t>
            </a:r>
            <a:r>
              <a:rPr lang="en-US" sz="2400" dirty="0" smtClean="0"/>
              <a:t>- </a:t>
            </a:r>
            <a:r>
              <a:rPr lang="en-US" sz="2400" dirty="0"/>
              <a:t>Early and iterative application ideal</a:t>
            </a:r>
          </a:p>
          <a:p>
            <a:pPr>
              <a:tabLst>
                <a:tab pos="2228850" algn="l"/>
              </a:tabLst>
            </a:pPr>
            <a:endParaRPr lang="en-US" sz="2400" dirty="0" smtClean="0"/>
          </a:p>
          <a:p>
            <a:pPr>
              <a:buFontTx/>
              <a:buChar char="-"/>
              <a:tabLst>
                <a:tab pos="2228850" algn="l"/>
              </a:tabLst>
            </a:pPr>
            <a:r>
              <a:rPr lang="en-US" sz="2400" dirty="0" smtClean="0"/>
              <a:t>  A</a:t>
            </a:r>
            <a:r>
              <a:rPr lang="en-US" sz="2400" dirty="0" smtClean="0"/>
              <a:t> </a:t>
            </a:r>
            <a:r>
              <a:rPr lang="en-US" sz="2400" dirty="0"/>
              <a:t>single test may be insufficient to observe all key factors of </a:t>
            </a:r>
            <a:endParaRPr lang="en-US" sz="2400" dirty="0" smtClean="0"/>
          </a:p>
          <a:p>
            <a:pPr>
              <a:tabLst>
                <a:tab pos="2228850" algn="l"/>
              </a:tabLst>
            </a:pPr>
            <a:r>
              <a:rPr lang="en-US" sz="2400" dirty="0" smtClean="0"/>
              <a:t> </a:t>
            </a:r>
            <a:r>
              <a:rPr lang="en-US" sz="2400" dirty="0" smtClean="0"/>
              <a:t>  p</a:t>
            </a:r>
            <a:r>
              <a:rPr lang="en-US" sz="2400" dirty="0" smtClean="0"/>
              <a:t>erformance. DOE is the difference </a:t>
            </a:r>
            <a:r>
              <a:rPr lang="en-US" sz="2400" dirty="0"/>
              <a:t>between testing a “black </a:t>
            </a:r>
            <a:r>
              <a:rPr lang="en-US" sz="2400" dirty="0" smtClean="0"/>
              <a:t> </a:t>
            </a:r>
          </a:p>
          <a:p>
            <a:pPr>
              <a:tabLst>
                <a:tab pos="2228850" algn="l"/>
              </a:tabLst>
            </a:pPr>
            <a:r>
              <a:rPr lang="en-US" sz="2400" dirty="0" smtClean="0"/>
              <a:t> </a:t>
            </a:r>
            <a:r>
              <a:rPr lang="en-US" sz="2400" dirty="0" smtClean="0"/>
              <a:t>  </a:t>
            </a:r>
            <a:r>
              <a:rPr lang="en-US" sz="2400" dirty="0" smtClean="0"/>
              <a:t>box</a:t>
            </a:r>
            <a:r>
              <a:rPr lang="en-US" sz="2400" dirty="0"/>
              <a:t>” </a:t>
            </a:r>
            <a:r>
              <a:rPr lang="en-US" sz="2400" dirty="0" smtClean="0"/>
              <a:t>and </a:t>
            </a:r>
            <a:r>
              <a:rPr lang="en-US" sz="2400" dirty="0"/>
              <a:t>a system-of-systems</a:t>
            </a:r>
          </a:p>
          <a:p>
            <a:pPr>
              <a:tabLst>
                <a:tab pos="2228850" algn="l"/>
              </a:tabLst>
            </a:pPr>
            <a:endParaRPr lang="en-US" sz="2400" dirty="0" smtClean="0"/>
          </a:p>
          <a:p>
            <a:endParaRPr lang="en-US" dirty="0"/>
          </a:p>
        </p:txBody>
      </p:sp>
      <p:sp>
        <p:nvSpPr>
          <p:cNvPr id="4" name="Slide Number Placeholder 3"/>
          <p:cNvSpPr>
            <a:spLocks noGrp="1"/>
          </p:cNvSpPr>
          <p:nvPr>
            <p:ph type="sldNum" sz="quarter" idx="12"/>
          </p:nvPr>
        </p:nvSpPr>
        <p:spPr/>
        <p:txBody>
          <a:bodyPr/>
          <a:lstStyle/>
          <a:p>
            <a:fld id="{20159820-A736-45E8-9B53-D35D9F93E971}" type="slidenum">
              <a:rPr lang="en-US" smtClean="0"/>
              <a:pPr/>
              <a:t>11</a:t>
            </a:fld>
            <a:endParaRPr lang="en-US"/>
          </a:p>
        </p:txBody>
      </p:sp>
      <p:sp>
        <p:nvSpPr>
          <p:cNvPr id="5" name="Rectangle 4"/>
          <p:cNvSpPr/>
          <p:nvPr/>
        </p:nvSpPr>
        <p:spPr>
          <a:xfrm>
            <a:off x="1905000" y="6320135"/>
            <a:ext cx="5943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1600200" y="6320135"/>
            <a:ext cx="6400800" cy="461665"/>
          </a:xfrm>
          <a:prstGeom prst="rect">
            <a:avLst/>
          </a:prstGeom>
          <a:noFill/>
        </p:spPr>
        <p:txBody>
          <a:bodyPr wrap="square" rtlCol="0">
            <a:spAutoFit/>
          </a:bodyPr>
          <a:lstStyle/>
          <a:p>
            <a:pPr algn="ctr"/>
            <a:r>
              <a:rPr lang="en-US" sz="2400" b="1" i="1" dirty="0" smtClean="0">
                <a:solidFill>
                  <a:srgbClr val="FFFF00"/>
                </a:solidFill>
              </a:rPr>
              <a:t>    Best if used early and throughout the process</a:t>
            </a:r>
            <a:endParaRPr lang="en-US" sz="2400" b="1" i="1" dirty="0">
              <a:solidFill>
                <a:srgbClr val="FFFF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429000" y="801469"/>
            <a:ext cx="4267200" cy="646331"/>
          </a:xfrm>
          <a:prstGeom prst="rect">
            <a:avLst/>
          </a:prstGeom>
          <a:noFill/>
        </p:spPr>
        <p:txBody>
          <a:bodyPr wrap="square" rtlCol="0">
            <a:spAutoFit/>
          </a:bodyPr>
          <a:lstStyle/>
          <a:p>
            <a:r>
              <a:rPr lang="en-US" sz="3600" dirty="0" smtClean="0"/>
              <a:t>Generic DOE Process</a:t>
            </a:r>
            <a:endParaRPr lang="en-US" sz="3600" dirty="0"/>
          </a:p>
        </p:txBody>
      </p:sp>
      <p:sp>
        <p:nvSpPr>
          <p:cNvPr id="4" name="Rectangle 27"/>
          <p:cNvSpPr>
            <a:spLocks noChangeArrowheads="1"/>
          </p:cNvSpPr>
          <p:nvPr/>
        </p:nvSpPr>
        <p:spPr bwMode="auto">
          <a:xfrm>
            <a:off x="2409825" y="4038600"/>
            <a:ext cx="6781800" cy="2452688"/>
          </a:xfrm>
          <a:prstGeom prst="rect">
            <a:avLst/>
          </a:prstGeom>
          <a:solidFill>
            <a:srgbClr val="00CCFF"/>
          </a:solidFill>
          <a:ln w="9525" algn="ctr">
            <a:noFill/>
            <a:round/>
            <a:headEnd/>
            <a:tailEnd/>
          </a:ln>
        </p:spPr>
        <p:txBody>
          <a:bodyPr/>
          <a:lstStyle/>
          <a:p>
            <a:pPr algn="ctr" eaLnBrk="0" hangingPunct="0"/>
            <a:endParaRPr lang="en-US" sz="1400"/>
          </a:p>
        </p:txBody>
      </p:sp>
      <p:sp>
        <p:nvSpPr>
          <p:cNvPr id="5" name="Freeform 25"/>
          <p:cNvSpPr>
            <a:spLocks noChangeArrowheads="1"/>
          </p:cNvSpPr>
          <p:nvPr/>
        </p:nvSpPr>
        <p:spPr bwMode="auto">
          <a:xfrm>
            <a:off x="504825" y="1828800"/>
            <a:ext cx="8715375" cy="4684712"/>
          </a:xfrm>
          <a:custGeom>
            <a:avLst/>
            <a:gdLst>
              <a:gd name="T0" fmla="*/ 37367 w 8714791"/>
              <a:gd name="T1" fmla="*/ 18706 h 4683967"/>
              <a:gd name="T2" fmla="*/ 8723560 w 8714791"/>
              <a:gd name="T3" fmla="*/ 0 h 4683967"/>
              <a:gd name="T4" fmla="*/ 8723560 w 8714791"/>
              <a:gd name="T5" fmla="*/ 2197945 h 4683967"/>
              <a:gd name="T6" fmla="*/ 1868013 w 8714791"/>
              <a:gd name="T7" fmla="*/ 2197945 h 4683967"/>
              <a:gd name="T8" fmla="*/ 1886698 w 8714791"/>
              <a:gd name="T9" fmla="*/ 4695186 h 4683967"/>
              <a:gd name="T10" fmla="*/ 0 w 8714791"/>
              <a:gd name="T11" fmla="*/ 4695186 h 4683967"/>
              <a:gd name="T12" fmla="*/ 37367 w 8714791"/>
              <a:gd name="T13" fmla="*/ 18706 h 4683967"/>
              <a:gd name="T14" fmla="*/ 0 60000 65536"/>
              <a:gd name="T15" fmla="*/ 0 60000 65536"/>
              <a:gd name="T16" fmla="*/ 0 60000 65536"/>
              <a:gd name="T17" fmla="*/ 0 60000 65536"/>
              <a:gd name="T18" fmla="*/ 0 60000 65536"/>
              <a:gd name="T19" fmla="*/ 0 60000 65536"/>
              <a:gd name="T20" fmla="*/ 0 60000 65536"/>
              <a:gd name="T21" fmla="*/ 0 w 8714791"/>
              <a:gd name="T22" fmla="*/ 0 h 4683967"/>
              <a:gd name="T23" fmla="*/ 8714791 w 8714791"/>
              <a:gd name="T24" fmla="*/ 4683967 h 468396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714791" h="4683967">
                <a:moveTo>
                  <a:pt x="37322" y="18661"/>
                </a:moveTo>
                <a:lnTo>
                  <a:pt x="8714791" y="0"/>
                </a:lnTo>
                <a:lnTo>
                  <a:pt x="8714791" y="2192694"/>
                </a:lnTo>
                <a:lnTo>
                  <a:pt x="1866122" y="2192694"/>
                </a:lnTo>
                <a:lnTo>
                  <a:pt x="1884783" y="4683967"/>
                </a:lnTo>
                <a:lnTo>
                  <a:pt x="0" y="4683967"/>
                </a:lnTo>
                <a:lnTo>
                  <a:pt x="37322" y="18661"/>
                </a:lnTo>
                <a:close/>
              </a:path>
            </a:pathLst>
          </a:custGeom>
          <a:solidFill>
            <a:srgbClr val="FFFF99"/>
          </a:solidFill>
          <a:ln w="9525" algn="ctr">
            <a:noFill/>
            <a:round/>
            <a:headEnd/>
            <a:tailEnd/>
          </a:ln>
        </p:spPr>
        <p:txBody>
          <a:bodyPr/>
          <a:lstStyle/>
          <a:p>
            <a:endParaRPr lang="en-US"/>
          </a:p>
        </p:txBody>
      </p:sp>
      <p:pic>
        <p:nvPicPr>
          <p:cNvPr id="6" name="Picture 3"/>
          <p:cNvPicPr>
            <a:picLocks noChangeArrowheads="1"/>
          </p:cNvPicPr>
          <p:nvPr/>
        </p:nvPicPr>
        <p:blipFill>
          <a:blip r:embed="rId3" cstate="print"/>
          <a:srcRect/>
          <a:stretch>
            <a:fillRect/>
          </a:stretch>
        </p:blipFill>
        <p:spPr bwMode="auto">
          <a:xfrm>
            <a:off x="581025" y="2786063"/>
            <a:ext cx="650875" cy="792162"/>
          </a:xfrm>
          <a:prstGeom prst="rect">
            <a:avLst/>
          </a:prstGeom>
          <a:noFill/>
          <a:ln w="3175">
            <a:solidFill>
              <a:schemeClr val="tx1"/>
            </a:solidFill>
            <a:miter lim="800000"/>
            <a:headEnd/>
            <a:tailEnd/>
          </a:ln>
        </p:spPr>
      </p:pic>
      <p:sp>
        <p:nvSpPr>
          <p:cNvPr id="7" name="AutoShape 4"/>
          <p:cNvSpPr>
            <a:spLocks noChangeArrowheads="1"/>
          </p:cNvSpPr>
          <p:nvPr/>
        </p:nvSpPr>
        <p:spPr bwMode="auto">
          <a:xfrm>
            <a:off x="3171825" y="3046413"/>
            <a:ext cx="285750" cy="314325"/>
          </a:xfrm>
          <a:prstGeom prst="rightArrow">
            <a:avLst>
              <a:gd name="adj1" fmla="val 50000"/>
              <a:gd name="adj2" fmla="val 25009"/>
            </a:avLst>
          </a:prstGeom>
          <a:solidFill>
            <a:schemeClr val="accent6"/>
          </a:solidFill>
          <a:ln w="12700">
            <a:solidFill>
              <a:schemeClr val="tx1"/>
            </a:solidFill>
            <a:miter lim="800000"/>
            <a:headEnd/>
            <a:tailEnd/>
          </a:ln>
        </p:spPr>
        <p:txBody>
          <a:bodyPr wrap="none" anchor="ctr"/>
          <a:lstStyle/>
          <a:p>
            <a:pPr>
              <a:defRPr/>
            </a:pPr>
            <a:endParaRPr lang="en-US" dirty="0"/>
          </a:p>
        </p:txBody>
      </p:sp>
      <p:sp>
        <p:nvSpPr>
          <p:cNvPr id="8" name="AutoShape 5"/>
          <p:cNvSpPr>
            <a:spLocks noChangeArrowheads="1"/>
          </p:cNvSpPr>
          <p:nvPr/>
        </p:nvSpPr>
        <p:spPr bwMode="auto">
          <a:xfrm>
            <a:off x="5991225" y="3022600"/>
            <a:ext cx="285750" cy="314325"/>
          </a:xfrm>
          <a:prstGeom prst="rightArrow">
            <a:avLst>
              <a:gd name="adj1" fmla="val 50000"/>
              <a:gd name="adj2" fmla="val 25009"/>
            </a:avLst>
          </a:prstGeom>
          <a:solidFill>
            <a:schemeClr val="accent6"/>
          </a:solidFill>
          <a:ln w="12700">
            <a:solidFill>
              <a:schemeClr val="tx1"/>
            </a:solidFill>
            <a:miter lim="800000"/>
            <a:headEnd/>
            <a:tailEnd/>
          </a:ln>
        </p:spPr>
        <p:txBody>
          <a:bodyPr wrap="none" anchor="ctr"/>
          <a:lstStyle/>
          <a:p>
            <a:pPr>
              <a:defRPr/>
            </a:pPr>
            <a:endParaRPr lang="en-US" dirty="0"/>
          </a:p>
        </p:txBody>
      </p:sp>
      <p:sp>
        <p:nvSpPr>
          <p:cNvPr id="10" name="AutoShape 6"/>
          <p:cNvSpPr>
            <a:spLocks noChangeArrowheads="1"/>
          </p:cNvSpPr>
          <p:nvPr/>
        </p:nvSpPr>
        <p:spPr bwMode="auto">
          <a:xfrm>
            <a:off x="4486275" y="5226050"/>
            <a:ext cx="285750" cy="314325"/>
          </a:xfrm>
          <a:prstGeom prst="rightArrow">
            <a:avLst>
              <a:gd name="adj1" fmla="val 50000"/>
              <a:gd name="adj2" fmla="val 25009"/>
            </a:avLst>
          </a:prstGeom>
          <a:solidFill>
            <a:schemeClr val="accent6"/>
          </a:solidFill>
          <a:ln w="12700">
            <a:solidFill>
              <a:schemeClr val="tx1"/>
            </a:solidFill>
            <a:miter lim="800000"/>
            <a:headEnd/>
            <a:tailEnd/>
          </a:ln>
        </p:spPr>
        <p:txBody>
          <a:bodyPr wrap="none" anchor="ctr"/>
          <a:lstStyle/>
          <a:p>
            <a:pPr>
              <a:defRPr/>
            </a:pPr>
            <a:endParaRPr lang="en-US" dirty="0"/>
          </a:p>
        </p:txBody>
      </p:sp>
      <p:sp>
        <p:nvSpPr>
          <p:cNvPr id="11" name="AutoShape 7"/>
          <p:cNvSpPr>
            <a:spLocks noChangeArrowheads="1"/>
          </p:cNvSpPr>
          <p:nvPr/>
        </p:nvSpPr>
        <p:spPr bwMode="auto">
          <a:xfrm>
            <a:off x="6600825" y="5203825"/>
            <a:ext cx="285750" cy="314325"/>
          </a:xfrm>
          <a:prstGeom prst="rightArrow">
            <a:avLst>
              <a:gd name="adj1" fmla="val 50000"/>
              <a:gd name="adj2" fmla="val 25009"/>
            </a:avLst>
          </a:prstGeom>
          <a:solidFill>
            <a:schemeClr val="accent6"/>
          </a:solidFill>
          <a:ln w="12700">
            <a:solidFill>
              <a:schemeClr val="tx1"/>
            </a:solidFill>
            <a:miter lim="800000"/>
            <a:headEnd/>
            <a:tailEnd/>
          </a:ln>
        </p:spPr>
        <p:txBody>
          <a:bodyPr wrap="none" anchor="ctr"/>
          <a:lstStyle/>
          <a:p>
            <a:pPr>
              <a:defRPr/>
            </a:pPr>
            <a:endParaRPr lang="en-US" dirty="0"/>
          </a:p>
        </p:txBody>
      </p:sp>
      <p:sp>
        <p:nvSpPr>
          <p:cNvPr id="12" name="Rectangle 8"/>
          <p:cNvSpPr>
            <a:spLocks noChangeArrowheads="1"/>
          </p:cNvSpPr>
          <p:nvPr/>
        </p:nvSpPr>
        <p:spPr bwMode="auto">
          <a:xfrm>
            <a:off x="574675" y="3962400"/>
            <a:ext cx="1225550" cy="523862"/>
          </a:xfrm>
          <a:prstGeom prst="rect">
            <a:avLst/>
          </a:prstGeom>
          <a:noFill/>
          <a:ln w="9525">
            <a:noFill/>
            <a:miter lim="800000"/>
            <a:headEnd/>
            <a:tailEnd/>
          </a:ln>
        </p:spPr>
        <p:txBody>
          <a:bodyPr lIns="92075" tIns="46038" rIns="92075" bIns="46038">
            <a:spAutoFit/>
          </a:bodyPr>
          <a:lstStyle/>
          <a:p>
            <a:pPr algn="ctr"/>
            <a:r>
              <a:rPr lang="en-US" sz="1400" dirty="0">
                <a:latin typeface="Arial Unicode MS" pitchFamily="34" charset="-128"/>
                <a:ea typeface="Arial Unicode MS" pitchFamily="34" charset="-128"/>
                <a:cs typeface="Arial Unicode MS" pitchFamily="34" charset="-128"/>
              </a:rPr>
              <a:t>Populate</a:t>
            </a:r>
          </a:p>
          <a:p>
            <a:pPr algn="ctr"/>
            <a:r>
              <a:rPr lang="en-US" sz="1400" dirty="0">
                <a:latin typeface="Arial Unicode MS" pitchFamily="34" charset="-128"/>
                <a:ea typeface="Arial Unicode MS" pitchFamily="34" charset="-128"/>
                <a:cs typeface="Arial Unicode MS" pitchFamily="34" charset="-128"/>
              </a:rPr>
              <a:t>Test </a:t>
            </a:r>
            <a:r>
              <a:rPr lang="en-US" sz="1400" dirty="0" smtClean="0">
                <a:latin typeface="Arial Unicode MS" pitchFamily="34" charset="-128"/>
                <a:ea typeface="Arial Unicode MS" pitchFamily="34" charset="-128"/>
                <a:cs typeface="Arial Unicode MS" pitchFamily="34" charset="-128"/>
              </a:rPr>
              <a:t>Matrix</a:t>
            </a:r>
            <a:endParaRPr lang="en-US" sz="1400" dirty="0">
              <a:latin typeface="Arial Unicode MS" pitchFamily="34" charset="-128"/>
              <a:ea typeface="Arial Unicode MS" pitchFamily="34" charset="-128"/>
              <a:cs typeface="Arial Unicode MS" pitchFamily="34" charset="-128"/>
            </a:endParaRPr>
          </a:p>
        </p:txBody>
      </p:sp>
      <p:sp>
        <p:nvSpPr>
          <p:cNvPr id="13" name="Rectangle 9"/>
          <p:cNvSpPr>
            <a:spLocks noChangeArrowheads="1"/>
          </p:cNvSpPr>
          <p:nvPr/>
        </p:nvSpPr>
        <p:spPr bwMode="auto">
          <a:xfrm>
            <a:off x="2217738" y="4170363"/>
            <a:ext cx="2590800" cy="523875"/>
          </a:xfrm>
          <a:prstGeom prst="rect">
            <a:avLst/>
          </a:prstGeom>
          <a:noFill/>
          <a:ln w="9525">
            <a:noFill/>
            <a:miter lim="800000"/>
            <a:headEnd/>
            <a:tailEnd/>
          </a:ln>
        </p:spPr>
        <p:txBody>
          <a:bodyPr lIns="92075" tIns="46038" rIns="92075" bIns="46038">
            <a:spAutoFit/>
          </a:bodyPr>
          <a:lstStyle/>
          <a:p>
            <a:pPr algn="ctr"/>
            <a:r>
              <a:rPr lang="en-US" sz="1400">
                <a:latin typeface="Arial Unicode MS" pitchFamily="34" charset="-128"/>
                <a:ea typeface="Arial Unicode MS" pitchFamily="34" charset="-128"/>
                <a:cs typeface="Arial Unicode MS" pitchFamily="34" charset="-128"/>
              </a:rPr>
              <a:t>Conduct Analysis, Develop Regression Model</a:t>
            </a:r>
          </a:p>
        </p:txBody>
      </p:sp>
      <p:sp>
        <p:nvSpPr>
          <p:cNvPr id="14" name="Rectangle 10"/>
          <p:cNvSpPr>
            <a:spLocks noChangeArrowheads="1"/>
          </p:cNvSpPr>
          <p:nvPr/>
        </p:nvSpPr>
        <p:spPr bwMode="auto">
          <a:xfrm>
            <a:off x="276225" y="2003425"/>
            <a:ext cx="3581400" cy="523862"/>
          </a:xfrm>
          <a:prstGeom prst="rect">
            <a:avLst/>
          </a:prstGeom>
          <a:noFill/>
          <a:ln w="9525">
            <a:noFill/>
            <a:miter lim="800000"/>
            <a:headEnd/>
            <a:tailEnd/>
          </a:ln>
        </p:spPr>
        <p:txBody>
          <a:bodyPr lIns="92075" tIns="46038" rIns="92075" bIns="46038">
            <a:spAutoFit/>
          </a:bodyPr>
          <a:lstStyle/>
          <a:p>
            <a:pPr algn="ctr"/>
            <a:r>
              <a:rPr lang="en-US" sz="1400" dirty="0">
                <a:latin typeface="Arial Unicode MS" pitchFamily="34" charset="-128"/>
                <a:ea typeface="Arial Unicode MS" pitchFamily="34" charset="-128"/>
                <a:cs typeface="Arial Unicode MS" pitchFamily="34" charset="-128"/>
              </a:rPr>
              <a:t>Planning: Define Process, Potential Factors, and Response </a:t>
            </a:r>
            <a:r>
              <a:rPr lang="en-US" sz="1400" dirty="0" smtClean="0">
                <a:latin typeface="Arial Unicode MS" pitchFamily="34" charset="-128"/>
                <a:ea typeface="Arial Unicode MS" pitchFamily="34" charset="-128"/>
                <a:cs typeface="Arial Unicode MS" pitchFamily="34" charset="-128"/>
              </a:rPr>
              <a:t>Variables</a:t>
            </a:r>
            <a:endParaRPr lang="en-US" sz="1400" dirty="0">
              <a:latin typeface="Arial Unicode MS" pitchFamily="34" charset="-128"/>
              <a:ea typeface="Arial Unicode MS" pitchFamily="34" charset="-128"/>
              <a:cs typeface="Arial Unicode MS" pitchFamily="34" charset="-128"/>
            </a:endParaRPr>
          </a:p>
        </p:txBody>
      </p:sp>
      <p:sp>
        <p:nvSpPr>
          <p:cNvPr id="15" name="Rectangle 11"/>
          <p:cNvSpPr>
            <a:spLocks noChangeArrowheads="1"/>
          </p:cNvSpPr>
          <p:nvPr/>
        </p:nvSpPr>
        <p:spPr bwMode="auto">
          <a:xfrm>
            <a:off x="3476625" y="2024063"/>
            <a:ext cx="2736850" cy="739775"/>
          </a:xfrm>
          <a:prstGeom prst="rect">
            <a:avLst/>
          </a:prstGeom>
          <a:noFill/>
          <a:ln w="9525">
            <a:noFill/>
            <a:miter lim="800000"/>
            <a:headEnd/>
            <a:tailEnd/>
          </a:ln>
        </p:spPr>
        <p:txBody>
          <a:bodyPr lIns="92075" tIns="46038" rIns="92075" bIns="46038">
            <a:spAutoFit/>
          </a:bodyPr>
          <a:lstStyle/>
          <a:p>
            <a:pPr algn="ctr"/>
            <a:r>
              <a:rPr lang="en-US" sz="1400" dirty="0">
                <a:latin typeface="Arial Unicode MS" pitchFamily="34" charset="-128"/>
                <a:ea typeface="Arial Unicode MS" pitchFamily="34" charset="-128"/>
                <a:cs typeface="Arial Unicode MS" pitchFamily="34" charset="-128"/>
              </a:rPr>
              <a:t>Select Response Variables and Nuisance, Constant, and Control </a:t>
            </a:r>
            <a:r>
              <a:rPr lang="en-US" sz="1400" dirty="0" smtClean="0">
                <a:latin typeface="Arial Unicode MS" pitchFamily="34" charset="-128"/>
                <a:ea typeface="Arial Unicode MS" pitchFamily="34" charset="-128"/>
                <a:cs typeface="Arial Unicode MS" pitchFamily="34" charset="-128"/>
              </a:rPr>
              <a:t>Factors</a:t>
            </a:r>
            <a:endParaRPr lang="en-US" sz="1400" dirty="0">
              <a:latin typeface="Arial Unicode MS" pitchFamily="34" charset="-128"/>
              <a:ea typeface="Arial Unicode MS" pitchFamily="34" charset="-128"/>
              <a:cs typeface="Arial Unicode MS" pitchFamily="34" charset="-128"/>
            </a:endParaRPr>
          </a:p>
        </p:txBody>
      </p:sp>
      <p:sp>
        <p:nvSpPr>
          <p:cNvPr id="16" name="Rectangle 12"/>
          <p:cNvSpPr>
            <a:spLocks noChangeArrowheads="1"/>
          </p:cNvSpPr>
          <p:nvPr/>
        </p:nvSpPr>
        <p:spPr bwMode="auto">
          <a:xfrm>
            <a:off x="6448425" y="2212975"/>
            <a:ext cx="2438400" cy="523875"/>
          </a:xfrm>
          <a:prstGeom prst="rect">
            <a:avLst/>
          </a:prstGeom>
          <a:noFill/>
          <a:ln w="9525">
            <a:noFill/>
            <a:miter lim="800000"/>
            <a:headEnd/>
            <a:tailEnd/>
          </a:ln>
        </p:spPr>
        <p:txBody>
          <a:bodyPr lIns="92075" tIns="46038" rIns="92075" bIns="46038">
            <a:spAutoFit/>
          </a:bodyPr>
          <a:lstStyle/>
          <a:p>
            <a:pPr algn="ctr"/>
            <a:r>
              <a:rPr lang="en-US" sz="1400" dirty="0">
                <a:latin typeface="Arial Unicode MS" pitchFamily="34" charset="-128"/>
                <a:ea typeface="Arial Unicode MS" pitchFamily="34" charset="-128"/>
                <a:cs typeface="Arial Unicode MS" pitchFamily="34" charset="-128"/>
              </a:rPr>
              <a:t>Select Appropriate Design </a:t>
            </a:r>
            <a:r>
              <a:rPr lang="en-US" sz="1400" dirty="0" smtClean="0">
                <a:latin typeface="Arial Unicode MS" pitchFamily="34" charset="-128"/>
                <a:ea typeface="Arial Unicode MS" pitchFamily="34" charset="-128"/>
                <a:cs typeface="Arial Unicode MS" pitchFamily="34" charset="-128"/>
              </a:rPr>
              <a:t>Points</a:t>
            </a:r>
            <a:endParaRPr lang="en-US" sz="1400" dirty="0">
              <a:latin typeface="Arial Unicode MS" pitchFamily="34" charset="-128"/>
              <a:ea typeface="Arial Unicode MS" pitchFamily="34" charset="-128"/>
              <a:cs typeface="Arial Unicode MS" pitchFamily="34" charset="-128"/>
            </a:endParaRPr>
          </a:p>
        </p:txBody>
      </p:sp>
      <p:sp>
        <p:nvSpPr>
          <p:cNvPr id="17" name="Rectangle 14"/>
          <p:cNvSpPr>
            <a:spLocks noChangeArrowheads="1"/>
          </p:cNvSpPr>
          <p:nvPr/>
        </p:nvSpPr>
        <p:spPr bwMode="auto">
          <a:xfrm>
            <a:off x="6981825" y="4173538"/>
            <a:ext cx="2206625" cy="523875"/>
          </a:xfrm>
          <a:prstGeom prst="rect">
            <a:avLst/>
          </a:prstGeom>
          <a:noFill/>
          <a:ln w="9525">
            <a:noFill/>
            <a:miter lim="800000"/>
            <a:headEnd/>
            <a:tailEnd/>
          </a:ln>
        </p:spPr>
        <p:txBody>
          <a:bodyPr lIns="92075" tIns="46038" rIns="92075" bIns="46038">
            <a:spAutoFit/>
          </a:bodyPr>
          <a:lstStyle/>
          <a:p>
            <a:pPr algn="ctr"/>
            <a:r>
              <a:rPr lang="en-US" sz="1400">
                <a:latin typeface="Arial Unicode MS" pitchFamily="34" charset="-128"/>
                <a:ea typeface="Arial Unicode MS" pitchFamily="34" charset="-128"/>
                <a:cs typeface="Arial Unicode MS" pitchFamily="34" charset="-128"/>
              </a:rPr>
              <a:t>Graph Results, </a:t>
            </a:r>
          </a:p>
          <a:p>
            <a:pPr algn="ctr"/>
            <a:r>
              <a:rPr lang="en-US" sz="1400">
                <a:latin typeface="Arial Unicode MS" pitchFamily="34" charset="-128"/>
                <a:ea typeface="Arial Unicode MS" pitchFamily="34" charset="-128"/>
                <a:cs typeface="Arial Unicode MS" pitchFamily="34" charset="-128"/>
              </a:rPr>
              <a:t>Draw Conclusions</a:t>
            </a:r>
          </a:p>
        </p:txBody>
      </p:sp>
      <p:pic>
        <p:nvPicPr>
          <p:cNvPr id="18" name="Picture 15"/>
          <p:cNvPicPr>
            <a:picLocks noChangeArrowheads="1"/>
          </p:cNvPicPr>
          <p:nvPr/>
        </p:nvPicPr>
        <p:blipFill>
          <a:blip r:embed="rId4" cstate="print"/>
          <a:srcRect/>
          <a:stretch>
            <a:fillRect/>
          </a:stretch>
        </p:blipFill>
        <p:spPr bwMode="auto">
          <a:xfrm>
            <a:off x="517525" y="4724400"/>
            <a:ext cx="1511300" cy="1574800"/>
          </a:xfrm>
          <a:prstGeom prst="rect">
            <a:avLst/>
          </a:prstGeom>
          <a:noFill/>
          <a:ln w="9525">
            <a:noFill/>
            <a:miter lim="800000"/>
            <a:headEnd/>
            <a:tailEnd/>
          </a:ln>
        </p:spPr>
      </p:pic>
      <p:pic>
        <p:nvPicPr>
          <p:cNvPr id="19" name="Picture 16"/>
          <p:cNvPicPr>
            <a:picLocks noChangeArrowheads="1"/>
          </p:cNvPicPr>
          <p:nvPr/>
        </p:nvPicPr>
        <p:blipFill>
          <a:blip r:embed="rId5" cstate="print"/>
          <a:srcRect/>
          <a:stretch>
            <a:fillRect/>
          </a:stretch>
        </p:blipFill>
        <p:spPr bwMode="auto">
          <a:xfrm>
            <a:off x="2511425" y="4725988"/>
            <a:ext cx="1919288" cy="1065212"/>
          </a:xfrm>
          <a:prstGeom prst="rect">
            <a:avLst/>
          </a:prstGeom>
          <a:noFill/>
          <a:ln w="9525">
            <a:noFill/>
            <a:miter lim="800000"/>
            <a:headEnd/>
            <a:tailEnd/>
          </a:ln>
        </p:spPr>
      </p:pic>
      <p:sp>
        <p:nvSpPr>
          <p:cNvPr id="20" name="AutoShape 17"/>
          <p:cNvSpPr>
            <a:spLocks noChangeArrowheads="1"/>
          </p:cNvSpPr>
          <p:nvPr/>
        </p:nvSpPr>
        <p:spPr bwMode="auto">
          <a:xfrm>
            <a:off x="2111375" y="5233988"/>
            <a:ext cx="285750" cy="314325"/>
          </a:xfrm>
          <a:prstGeom prst="rightArrow">
            <a:avLst>
              <a:gd name="adj1" fmla="val 50000"/>
              <a:gd name="adj2" fmla="val 25009"/>
            </a:avLst>
          </a:prstGeom>
          <a:solidFill>
            <a:schemeClr val="accent6"/>
          </a:solidFill>
          <a:ln w="12700">
            <a:solidFill>
              <a:schemeClr val="tx1"/>
            </a:solidFill>
            <a:miter lim="800000"/>
            <a:headEnd/>
            <a:tailEnd/>
          </a:ln>
        </p:spPr>
        <p:txBody>
          <a:bodyPr wrap="none" anchor="ctr"/>
          <a:lstStyle/>
          <a:p>
            <a:pPr>
              <a:defRPr/>
            </a:pPr>
            <a:endParaRPr lang="en-US" dirty="0"/>
          </a:p>
        </p:txBody>
      </p:sp>
      <p:pic>
        <p:nvPicPr>
          <p:cNvPr id="21" name="Picture 19"/>
          <p:cNvPicPr>
            <a:picLocks noChangeArrowheads="1"/>
          </p:cNvPicPr>
          <p:nvPr/>
        </p:nvPicPr>
        <p:blipFill>
          <a:blip r:embed="rId6" cstate="print"/>
          <a:srcRect/>
          <a:stretch>
            <a:fillRect/>
          </a:stretch>
        </p:blipFill>
        <p:spPr bwMode="auto">
          <a:xfrm>
            <a:off x="6677025" y="2816225"/>
            <a:ext cx="1955800" cy="685800"/>
          </a:xfrm>
          <a:prstGeom prst="rect">
            <a:avLst/>
          </a:prstGeom>
          <a:noFill/>
          <a:ln w="9525">
            <a:noFill/>
            <a:miter lim="800000"/>
            <a:headEnd/>
            <a:tailEnd/>
          </a:ln>
        </p:spPr>
      </p:pic>
      <p:pic>
        <p:nvPicPr>
          <p:cNvPr id="22" name="Picture 20"/>
          <p:cNvPicPr>
            <a:picLocks noChangeArrowheads="1"/>
          </p:cNvPicPr>
          <p:nvPr/>
        </p:nvPicPr>
        <p:blipFill>
          <a:blip r:embed="rId7" cstate="print"/>
          <a:srcRect/>
          <a:stretch>
            <a:fillRect/>
          </a:stretch>
        </p:blipFill>
        <p:spPr bwMode="auto">
          <a:xfrm>
            <a:off x="2867025" y="5867400"/>
            <a:ext cx="1030288" cy="533400"/>
          </a:xfrm>
          <a:prstGeom prst="rect">
            <a:avLst/>
          </a:prstGeom>
          <a:noFill/>
          <a:ln w="9525">
            <a:noFill/>
            <a:miter lim="800000"/>
            <a:headEnd/>
            <a:tailEnd/>
          </a:ln>
        </p:spPr>
      </p:pic>
      <p:pic>
        <p:nvPicPr>
          <p:cNvPr id="23" name="Picture 21"/>
          <p:cNvPicPr>
            <a:picLocks noChangeArrowheads="1"/>
          </p:cNvPicPr>
          <p:nvPr/>
        </p:nvPicPr>
        <p:blipFill>
          <a:blip r:embed="rId8" cstate="print"/>
          <a:srcRect/>
          <a:stretch>
            <a:fillRect/>
          </a:stretch>
        </p:blipFill>
        <p:spPr bwMode="auto">
          <a:xfrm>
            <a:off x="7134225" y="4724400"/>
            <a:ext cx="1725613" cy="1192213"/>
          </a:xfrm>
          <a:prstGeom prst="rect">
            <a:avLst/>
          </a:prstGeom>
          <a:noFill/>
          <a:ln w="9525">
            <a:noFill/>
            <a:miter lim="800000"/>
            <a:headEnd/>
            <a:tailEnd/>
          </a:ln>
        </p:spPr>
      </p:pic>
      <p:pic>
        <p:nvPicPr>
          <p:cNvPr id="24" name="Picture 23"/>
          <p:cNvPicPr>
            <a:picLocks noChangeAspect="1" noChangeArrowheads="1"/>
          </p:cNvPicPr>
          <p:nvPr/>
        </p:nvPicPr>
        <p:blipFill>
          <a:blip r:embed="rId9" cstate="print"/>
          <a:srcRect l="32813" t="37022" r="15639" b="19270"/>
          <a:stretch>
            <a:fillRect/>
          </a:stretch>
        </p:blipFill>
        <p:spPr bwMode="auto">
          <a:xfrm>
            <a:off x="1377950" y="2778125"/>
            <a:ext cx="1577975" cy="803275"/>
          </a:xfrm>
          <a:prstGeom prst="rect">
            <a:avLst/>
          </a:prstGeom>
          <a:noFill/>
          <a:ln w="9525">
            <a:noFill/>
            <a:miter lim="800000"/>
            <a:headEnd type="none" w="sm" len="sm"/>
            <a:tailEnd type="none" w="sm" len="sm"/>
          </a:ln>
        </p:spPr>
      </p:pic>
      <p:sp>
        <p:nvSpPr>
          <p:cNvPr id="25" name="Rectangle 13"/>
          <p:cNvSpPr>
            <a:spLocks noChangeArrowheads="1"/>
          </p:cNvSpPr>
          <p:nvPr/>
        </p:nvSpPr>
        <p:spPr bwMode="auto">
          <a:xfrm>
            <a:off x="4467225" y="4111625"/>
            <a:ext cx="2438400" cy="738188"/>
          </a:xfrm>
          <a:prstGeom prst="rect">
            <a:avLst/>
          </a:prstGeom>
          <a:noFill/>
          <a:ln w="9525">
            <a:noFill/>
            <a:miter lim="800000"/>
            <a:headEnd/>
            <a:tailEnd/>
          </a:ln>
        </p:spPr>
        <p:txBody>
          <a:bodyPr lIns="92075" tIns="46038" rIns="92075" bIns="46038">
            <a:spAutoFit/>
          </a:bodyPr>
          <a:lstStyle/>
          <a:p>
            <a:pPr algn="ctr"/>
            <a:r>
              <a:rPr lang="en-US" sz="1400" dirty="0">
                <a:latin typeface="Arial Unicode MS" pitchFamily="34" charset="-128"/>
                <a:ea typeface="Arial Unicode MS" pitchFamily="34" charset="-128"/>
                <a:cs typeface="Arial Unicode MS" pitchFamily="34" charset="-128"/>
              </a:rPr>
              <a:t>Validate (Confirmation Runs, Check Assumptions in Residuals)</a:t>
            </a:r>
          </a:p>
        </p:txBody>
      </p:sp>
      <p:grpSp>
        <p:nvGrpSpPr>
          <p:cNvPr id="26" name="Group 29"/>
          <p:cNvGrpSpPr>
            <a:grpSpLocks/>
          </p:cNvGrpSpPr>
          <p:nvPr/>
        </p:nvGrpSpPr>
        <p:grpSpPr bwMode="auto">
          <a:xfrm>
            <a:off x="5229225" y="4832350"/>
            <a:ext cx="685800" cy="577850"/>
            <a:chOff x="5239828" y="4362376"/>
            <a:chExt cx="1184695" cy="1054517"/>
          </a:xfrm>
        </p:grpSpPr>
        <p:sp>
          <p:nvSpPr>
            <p:cNvPr id="27" name="Line 4"/>
            <p:cNvSpPr>
              <a:spLocks noChangeShapeType="1"/>
            </p:cNvSpPr>
            <p:nvPr/>
          </p:nvSpPr>
          <p:spPr bwMode="auto">
            <a:xfrm flipV="1">
              <a:off x="6050711" y="4362376"/>
              <a:ext cx="365185" cy="355120"/>
            </a:xfrm>
            <a:prstGeom prst="line">
              <a:avLst/>
            </a:prstGeom>
            <a:noFill/>
            <a:ln w="6350">
              <a:solidFill>
                <a:schemeClr val="tx1"/>
              </a:solidFill>
              <a:round/>
              <a:headEnd type="none" w="sm" len="sm"/>
              <a:tailEnd type="none" w="sm" len="sm"/>
            </a:ln>
          </p:spPr>
          <p:txBody>
            <a:bodyPr/>
            <a:lstStyle/>
            <a:p>
              <a:endParaRPr lang="en-US"/>
            </a:p>
          </p:txBody>
        </p:sp>
        <p:sp>
          <p:nvSpPr>
            <p:cNvPr id="28" name="Line 5"/>
            <p:cNvSpPr>
              <a:spLocks noChangeShapeType="1"/>
            </p:cNvSpPr>
            <p:nvPr/>
          </p:nvSpPr>
          <p:spPr bwMode="auto">
            <a:xfrm flipV="1">
              <a:off x="5239828" y="5056351"/>
              <a:ext cx="365185" cy="355120"/>
            </a:xfrm>
            <a:prstGeom prst="line">
              <a:avLst/>
            </a:prstGeom>
            <a:noFill/>
            <a:ln w="6350">
              <a:solidFill>
                <a:schemeClr val="tx1"/>
              </a:solidFill>
              <a:round/>
              <a:headEnd type="none" w="sm" len="sm"/>
              <a:tailEnd type="none" w="sm" len="sm"/>
            </a:ln>
          </p:spPr>
          <p:txBody>
            <a:bodyPr/>
            <a:lstStyle/>
            <a:p>
              <a:endParaRPr lang="en-US"/>
            </a:p>
          </p:txBody>
        </p:sp>
        <p:sp>
          <p:nvSpPr>
            <p:cNvPr id="29" name="Line 6"/>
            <p:cNvSpPr>
              <a:spLocks noChangeShapeType="1"/>
            </p:cNvSpPr>
            <p:nvPr/>
          </p:nvSpPr>
          <p:spPr bwMode="auto">
            <a:xfrm flipV="1">
              <a:off x="6050711" y="5056351"/>
              <a:ext cx="365185" cy="355120"/>
            </a:xfrm>
            <a:prstGeom prst="line">
              <a:avLst/>
            </a:prstGeom>
            <a:noFill/>
            <a:ln w="6350">
              <a:solidFill>
                <a:schemeClr val="tx1"/>
              </a:solidFill>
              <a:round/>
              <a:headEnd type="none" w="sm" len="sm"/>
              <a:tailEnd type="none" w="sm" len="sm"/>
            </a:ln>
          </p:spPr>
          <p:txBody>
            <a:bodyPr/>
            <a:lstStyle/>
            <a:p>
              <a:endParaRPr lang="en-US"/>
            </a:p>
          </p:txBody>
        </p:sp>
        <p:sp>
          <p:nvSpPr>
            <p:cNvPr id="30" name="Line 7"/>
            <p:cNvSpPr>
              <a:spLocks noChangeShapeType="1"/>
            </p:cNvSpPr>
            <p:nvPr/>
          </p:nvSpPr>
          <p:spPr bwMode="auto">
            <a:xfrm flipV="1">
              <a:off x="5239828" y="4362376"/>
              <a:ext cx="365185" cy="355120"/>
            </a:xfrm>
            <a:prstGeom prst="line">
              <a:avLst/>
            </a:prstGeom>
            <a:noFill/>
            <a:ln w="6350">
              <a:solidFill>
                <a:schemeClr val="tx1"/>
              </a:solidFill>
              <a:round/>
              <a:headEnd type="none" w="sm" len="sm"/>
              <a:tailEnd type="none" w="sm" len="sm"/>
            </a:ln>
          </p:spPr>
          <p:txBody>
            <a:bodyPr/>
            <a:lstStyle/>
            <a:p>
              <a:endParaRPr lang="en-US"/>
            </a:p>
          </p:txBody>
        </p:sp>
        <p:sp>
          <p:nvSpPr>
            <p:cNvPr id="32" name="Freeform 8"/>
            <p:cNvSpPr>
              <a:spLocks/>
            </p:cNvSpPr>
            <p:nvPr/>
          </p:nvSpPr>
          <p:spPr bwMode="auto">
            <a:xfrm>
              <a:off x="5607889" y="4362376"/>
              <a:ext cx="816634" cy="693975"/>
            </a:xfrm>
            <a:custGeom>
              <a:avLst/>
              <a:gdLst>
                <a:gd name="T0" fmla="*/ 0 w 284"/>
                <a:gd name="T1" fmla="*/ 0 h 256"/>
                <a:gd name="T2" fmla="*/ 0 w 284"/>
                <a:gd name="T3" fmla="*/ 2147483647 h 256"/>
                <a:gd name="T4" fmla="*/ 2147483647 w 284"/>
                <a:gd name="T5" fmla="*/ 2147483647 h 256"/>
                <a:gd name="T6" fmla="*/ 2147483647 w 284"/>
                <a:gd name="T7" fmla="*/ 0 h 256"/>
                <a:gd name="T8" fmla="*/ 0 w 284"/>
                <a:gd name="T9" fmla="*/ 0 h 256"/>
                <a:gd name="T10" fmla="*/ 0 60000 65536"/>
                <a:gd name="T11" fmla="*/ 0 60000 65536"/>
                <a:gd name="T12" fmla="*/ 0 60000 65536"/>
                <a:gd name="T13" fmla="*/ 0 60000 65536"/>
                <a:gd name="T14" fmla="*/ 0 60000 65536"/>
                <a:gd name="T15" fmla="*/ 0 w 284"/>
                <a:gd name="T16" fmla="*/ 0 h 256"/>
                <a:gd name="T17" fmla="*/ 284 w 284"/>
                <a:gd name="T18" fmla="*/ 256 h 256"/>
              </a:gdLst>
              <a:ahLst/>
              <a:cxnLst>
                <a:cxn ang="T10">
                  <a:pos x="T0" y="T1"/>
                </a:cxn>
                <a:cxn ang="T11">
                  <a:pos x="T2" y="T3"/>
                </a:cxn>
                <a:cxn ang="T12">
                  <a:pos x="T4" y="T5"/>
                </a:cxn>
                <a:cxn ang="T13">
                  <a:pos x="T6" y="T7"/>
                </a:cxn>
                <a:cxn ang="T14">
                  <a:pos x="T8" y="T9"/>
                </a:cxn>
              </a:cxnLst>
              <a:rect l="T15" t="T16" r="T17" b="T18"/>
              <a:pathLst>
                <a:path w="284" h="256">
                  <a:moveTo>
                    <a:pt x="0" y="0"/>
                  </a:moveTo>
                  <a:lnTo>
                    <a:pt x="0" y="255"/>
                  </a:lnTo>
                  <a:lnTo>
                    <a:pt x="283" y="255"/>
                  </a:lnTo>
                  <a:lnTo>
                    <a:pt x="283" y="0"/>
                  </a:lnTo>
                  <a:lnTo>
                    <a:pt x="0" y="0"/>
                  </a:lnTo>
                </a:path>
              </a:pathLst>
            </a:custGeom>
            <a:noFill/>
            <a:ln w="6350" cap="rnd">
              <a:solidFill>
                <a:schemeClr val="tx1"/>
              </a:solidFill>
              <a:round/>
              <a:headEnd type="none" w="sm" len="sm"/>
              <a:tailEnd type="none" w="sm" len="sm"/>
            </a:ln>
          </p:spPr>
          <p:txBody>
            <a:bodyPr/>
            <a:lstStyle/>
            <a:p>
              <a:endParaRPr lang="en-US"/>
            </a:p>
          </p:txBody>
        </p:sp>
        <p:sp>
          <p:nvSpPr>
            <p:cNvPr id="33" name="Freeform 9"/>
            <p:cNvSpPr>
              <a:spLocks/>
            </p:cNvSpPr>
            <p:nvPr/>
          </p:nvSpPr>
          <p:spPr bwMode="auto">
            <a:xfrm>
              <a:off x="5242704" y="4722918"/>
              <a:ext cx="813758" cy="693975"/>
            </a:xfrm>
            <a:custGeom>
              <a:avLst/>
              <a:gdLst>
                <a:gd name="T0" fmla="*/ 0 w 283"/>
                <a:gd name="T1" fmla="*/ 0 h 256"/>
                <a:gd name="T2" fmla="*/ 0 w 283"/>
                <a:gd name="T3" fmla="*/ 2147483647 h 256"/>
                <a:gd name="T4" fmla="*/ 2147483647 w 283"/>
                <a:gd name="T5" fmla="*/ 2147483647 h 256"/>
                <a:gd name="T6" fmla="*/ 2147483647 w 283"/>
                <a:gd name="T7" fmla="*/ 0 h 256"/>
                <a:gd name="T8" fmla="*/ 0 w 283"/>
                <a:gd name="T9" fmla="*/ 0 h 256"/>
                <a:gd name="T10" fmla="*/ 0 60000 65536"/>
                <a:gd name="T11" fmla="*/ 0 60000 65536"/>
                <a:gd name="T12" fmla="*/ 0 60000 65536"/>
                <a:gd name="T13" fmla="*/ 0 60000 65536"/>
                <a:gd name="T14" fmla="*/ 0 60000 65536"/>
                <a:gd name="T15" fmla="*/ 0 w 283"/>
                <a:gd name="T16" fmla="*/ 0 h 256"/>
                <a:gd name="T17" fmla="*/ 283 w 283"/>
                <a:gd name="T18" fmla="*/ 256 h 256"/>
              </a:gdLst>
              <a:ahLst/>
              <a:cxnLst>
                <a:cxn ang="T10">
                  <a:pos x="T0" y="T1"/>
                </a:cxn>
                <a:cxn ang="T11">
                  <a:pos x="T2" y="T3"/>
                </a:cxn>
                <a:cxn ang="T12">
                  <a:pos x="T4" y="T5"/>
                </a:cxn>
                <a:cxn ang="T13">
                  <a:pos x="T6" y="T7"/>
                </a:cxn>
                <a:cxn ang="T14">
                  <a:pos x="T8" y="T9"/>
                </a:cxn>
              </a:cxnLst>
              <a:rect l="T15" t="T16" r="T17" b="T18"/>
              <a:pathLst>
                <a:path w="283" h="256">
                  <a:moveTo>
                    <a:pt x="0" y="0"/>
                  </a:moveTo>
                  <a:lnTo>
                    <a:pt x="0" y="255"/>
                  </a:lnTo>
                  <a:lnTo>
                    <a:pt x="282" y="255"/>
                  </a:lnTo>
                  <a:lnTo>
                    <a:pt x="282" y="0"/>
                  </a:lnTo>
                  <a:lnTo>
                    <a:pt x="0" y="0"/>
                  </a:lnTo>
                </a:path>
              </a:pathLst>
            </a:custGeom>
            <a:noFill/>
            <a:ln w="6350" cap="rnd">
              <a:solidFill>
                <a:schemeClr val="tx1"/>
              </a:solidFill>
              <a:round/>
              <a:headEnd type="none" w="sm" len="sm"/>
              <a:tailEnd type="none" w="sm" len="sm"/>
            </a:ln>
          </p:spPr>
          <p:txBody>
            <a:bodyPr/>
            <a:lstStyle/>
            <a:p>
              <a:endParaRPr lang="en-US"/>
            </a:p>
          </p:txBody>
        </p:sp>
        <p:sp>
          <p:nvSpPr>
            <p:cNvPr id="34" name="Oval 10"/>
            <p:cNvSpPr>
              <a:spLocks noChangeArrowheads="1"/>
            </p:cNvSpPr>
            <p:nvPr/>
          </p:nvSpPr>
          <p:spPr bwMode="auto">
            <a:xfrm>
              <a:off x="5943600" y="5219700"/>
              <a:ext cx="63260" cy="62349"/>
            </a:xfrm>
            <a:prstGeom prst="ellipse">
              <a:avLst/>
            </a:prstGeom>
            <a:solidFill>
              <a:srgbClr val="0000FF"/>
            </a:solidFill>
            <a:ln w="6350">
              <a:solidFill>
                <a:schemeClr val="tx1"/>
              </a:solidFill>
              <a:round/>
              <a:headEnd/>
              <a:tailEnd/>
            </a:ln>
          </p:spPr>
          <p:txBody>
            <a:bodyPr wrap="none" anchor="ctr"/>
            <a:lstStyle/>
            <a:p>
              <a:endParaRPr lang="en-US"/>
            </a:p>
          </p:txBody>
        </p:sp>
        <p:sp>
          <p:nvSpPr>
            <p:cNvPr id="35" name="Oval 11"/>
            <p:cNvSpPr>
              <a:spLocks noChangeArrowheads="1"/>
            </p:cNvSpPr>
            <p:nvPr/>
          </p:nvSpPr>
          <p:spPr bwMode="auto">
            <a:xfrm>
              <a:off x="5486400" y="4991100"/>
              <a:ext cx="63260" cy="62349"/>
            </a:xfrm>
            <a:prstGeom prst="ellipse">
              <a:avLst/>
            </a:prstGeom>
            <a:solidFill>
              <a:srgbClr val="0000FF"/>
            </a:solidFill>
            <a:ln w="6350">
              <a:solidFill>
                <a:schemeClr val="tx1"/>
              </a:solidFill>
              <a:round/>
              <a:headEnd/>
              <a:tailEnd/>
            </a:ln>
          </p:spPr>
          <p:txBody>
            <a:bodyPr wrap="none" anchor="ctr"/>
            <a:lstStyle/>
            <a:p>
              <a:endParaRPr lang="en-US"/>
            </a:p>
          </p:txBody>
        </p:sp>
        <p:sp>
          <p:nvSpPr>
            <p:cNvPr id="36" name="Oval 12"/>
            <p:cNvSpPr>
              <a:spLocks noChangeArrowheads="1"/>
            </p:cNvSpPr>
            <p:nvPr/>
          </p:nvSpPr>
          <p:spPr bwMode="auto">
            <a:xfrm>
              <a:off x="6019800" y="4495800"/>
              <a:ext cx="63260" cy="62349"/>
            </a:xfrm>
            <a:prstGeom prst="ellipse">
              <a:avLst/>
            </a:prstGeom>
            <a:solidFill>
              <a:srgbClr val="0000FF"/>
            </a:solidFill>
            <a:ln w="6350">
              <a:solidFill>
                <a:schemeClr val="tx1"/>
              </a:solidFill>
              <a:round/>
              <a:headEnd/>
              <a:tailEnd/>
            </a:ln>
          </p:spPr>
          <p:txBody>
            <a:bodyPr wrap="none" anchor="ctr"/>
            <a:lstStyle/>
            <a:p>
              <a:endParaRPr lang="en-US"/>
            </a:p>
          </p:txBody>
        </p:sp>
        <p:sp>
          <p:nvSpPr>
            <p:cNvPr id="37" name="Oval 17"/>
            <p:cNvSpPr>
              <a:spLocks noChangeArrowheads="1"/>
            </p:cNvSpPr>
            <p:nvPr/>
          </p:nvSpPr>
          <p:spPr bwMode="auto">
            <a:xfrm>
              <a:off x="6172200" y="4838700"/>
              <a:ext cx="63260" cy="62349"/>
            </a:xfrm>
            <a:prstGeom prst="ellipse">
              <a:avLst/>
            </a:prstGeom>
            <a:solidFill>
              <a:srgbClr val="0000FF"/>
            </a:solidFill>
            <a:ln w="6350">
              <a:solidFill>
                <a:schemeClr val="tx1"/>
              </a:solidFill>
              <a:round/>
              <a:headEnd/>
              <a:tailEnd/>
            </a:ln>
          </p:spPr>
          <p:txBody>
            <a:bodyPr wrap="none" anchor="ctr"/>
            <a:lstStyle/>
            <a:p>
              <a:endParaRPr lang="en-US"/>
            </a:p>
          </p:txBody>
        </p:sp>
      </p:grpSp>
      <p:graphicFrame>
        <p:nvGraphicFramePr>
          <p:cNvPr id="38" name="Table 37"/>
          <p:cNvGraphicFramePr>
            <a:graphicFrameLocks noGrp="1"/>
          </p:cNvGraphicFramePr>
          <p:nvPr/>
        </p:nvGraphicFramePr>
        <p:xfrm>
          <a:off x="4924425" y="5510213"/>
          <a:ext cx="1219200" cy="280572"/>
        </p:xfrm>
        <a:graphic>
          <a:graphicData uri="http://schemas.openxmlformats.org/drawingml/2006/table">
            <a:tbl>
              <a:tblPr firstRow="1" bandRow="1">
                <a:tableStyleId>{F5AB1C69-6EDB-4FF4-983F-18BD219EF322}</a:tableStyleId>
              </a:tblPr>
              <a:tblGrid>
                <a:gridCol w="406400"/>
                <a:gridCol w="493485"/>
                <a:gridCol w="319315"/>
              </a:tblGrid>
              <a:tr h="140286">
                <a:tc>
                  <a:txBody>
                    <a:bodyPr/>
                    <a:lstStyle/>
                    <a:p>
                      <a:pPr algn="ctr"/>
                      <a:r>
                        <a:rPr lang="en-US" sz="600" b="0" dirty="0" smtClean="0">
                          <a:solidFill>
                            <a:schemeClr val="tx1"/>
                          </a:solidFill>
                          <a:latin typeface="Arial Unicode MS" pitchFamily="34" charset="-128"/>
                          <a:ea typeface="Arial Unicode MS" pitchFamily="34" charset="-128"/>
                          <a:cs typeface="Arial Unicode MS" pitchFamily="34" charset="-128"/>
                        </a:rPr>
                        <a:t>Actual</a:t>
                      </a:r>
                      <a:endParaRPr lang="en-US" sz="600" b="0" dirty="0">
                        <a:solidFill>
                          <a:schemeClr val="tx1"/>
                        </a:solidFill>
                        <a:latin typeface="Arial Unicode MS" pitchFamily="34" charset="-128"/>
                        <a:ea typeface="Arial Unicode MS" pitchFamily="34" charset="-128"/>
                        <a:cs typeface="Arial Unicode MS" pitchFamily="34" charset="-128"/>
                      </a:endParaRPr>
                    </a:p>
                  </a:txBody>
                  <a:tcPr marL="0" marR="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600" b="0" dirty="0" smtClean="0">
                          <a:solidFill>
                            <a:schemeClr val="tx1"/>
                          </a:solidFill>
                          <a:latin typeface="Arial Unicode MS" pitchFamily="34" charset="-128"/>
                          <a:ea typeface="Arial Unicode MS" pitchFamily="34" charset="-128"/>
                          <a:cs typeface="Arial Unicode MS" pitchFamily="34" charset="-128"/>
                        </a:rPr>
                        <a:t>Predicted</a:t>
                      </a:r>
                      <a:endParaRPr lang="en-US" sz="600" b="0" dirty="0">
                        <a:solidFill>
                          <a:schemeClr val="tx1"/>
                        </a:solidFill>
                        <a:latin typeface="Arial Unicode MS" pitchFamily="34" charset="-128"/>
                        <a:ea typeface="Arial Unicode MS" pitchFamily="34" charset="-128"/>
                        <a:cs typeface="Arial Unicode MS" pitchFamily="34" charset="-128"/>
                      </a:endParaRPr>
                    </a:p>
                  </a:txBody>
                  <a:tcPr marL="0" marR="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600" b="0" dirty="0" smtClean="0">
                          <a:solidFill>
                            <a:schemeClr val="tx1"/>
                          </a:solidFill>
                          <a:latin typeface="Arial Unicode MS" pitchFamily="34" charset="-128"/>
                          <a:ea typeface="Arial Unicode MS" pitchFamily="34" charset="-128"/>
                          <a:cs typeface="Arial Unicode MS" pitchFamily="34" charset="-128"/>
                        </a:rPr>
                        <a:t>Valid</a:t>
                      </a:r>
                      <a:endParaRPr lang="en-US" sz="600" b="0" dirty="0">
                        <a:solidFill>
                          <a:schemeClr val="tx1"/>
                        </a:solidFill>
                        <a:latin typeface="Arial Unicode MS" pitchFamily="34" charset="-128"/>
                        <a:ea typeface="Arial Unicode MS" pitchFamily="34" charset="-128"/>
                        <a:cs typeface="Arial Unicode MS" pitchFamily="34" charset="-128"/>
                      </a:endParaRPr>
                    </a:p>
                  </a:txBody>
                  <a:tcPr marL="0" marR="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0286">
                <a:tc>
                  <a:txBody>
                    <a:bodyPr/>
                    <a:lstStyle/>
                    <a:p>
                      <a:pPr algn="ctr"/>
                      <a:r>
                        <a:rPr lang="en-US" sz="600" b="0" dirty="0" smtClean="0">
                          <a:solidFill>
                            <a:schemeClr val="tx1"/>
                          </a:solidFill>
                          <a:latin typeface="Arial Unicode MS" pitchFamily="34" charset="-128"/>
                          <a:ea typeface="Arial Unicode MS" pitchFamily="34" charset="-128"/>
                          <a:cs typeface="Arial Unicode MS" pitchFamily="34" charset="-128"/>
                        </a:rPr>
                        <a:t>0.315</a:t>
                      </a:r>
                      <a:endParaRPr lang="en-US" sz="600" b="0" dirty="0">
                        <a:solidFill>
                          <a:schemeClr val="tx1"/>
                        </a:solidFill>
                        <a:latin typeface="Arial Unicode MS" pitchFamily="34" charset="-128"/>
                        <a:ea typeface="Arial Unicode MS" pitchFamily="34" charset="-128"/>
                        <a:cs typeface="Arial Unicode MS" pitchFamily="34" charset="-128"/>
                      </a:endParaRPr>
                    </a:p>
                  </a:txBody>
                  <a:tcPr marL="0" marR="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600" b="0" dirty="0" smtClean="0">
                          <a:solidFill>
                            <a:schemeClr val="tx1"/>
                          </a:solidFill>
                          <a:latin typeface="Arial Unicode MS" pitchFamily="34" charset="-128"/>
                          <a:ea typeface="Arial Unicode MS" pitchFamily="34" charset="-128"/>
                          <a:cs typeface="Arial Unicode MS" pitchFamily="34" charset="-128"/>
                        </a:rPr>
                        <a:t>(0.30 ,</a:t>
                      </a:r>
                      <a:r>
                        <a:rPr lang="en-US" sz="600" b="0" baseline="0" dirty="0" smtClean="0">
                          <a:solidFill>
                            <a:schemeClr val="tx1"/>
                          </a:solidFill>
                          <a:latin typeface="Arial Unicode MS" pitchFamily="34" charset="-128"/>
                          <a:ea typeface="Arial Unicode MS" pitchFamily="34" charset="-128"/>
                          <a:cs typeface="Arial Unicode MS" pitchFamily="34" charset="-128"/>
                        </a:rPr>
                        <a:t>  .33)</a:t>
                      </a:r>
                      <a:endParaRPr lang="en-US" sz="600" b="0" dirty="0">
                        <a:solidFill>
                          <a:schemeClr val="tx1"/>
                        </a:solidFill>
                        <a:latin typeface="Arial Unicode MS" pitchFamily="34" charset="-128"/>
                        <a:ea typeface="Arial Unicode MS" pitchFamily="34" charset="-128"/>
                        <a:cs typeface="Arial Unicode MS" pitchFamily="34" charset="-128"/>
                      </a:endParaRPr>
                    </a:p>
                  </a:txBody>
                  <a:tcPr marL="0" marR="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600" b="0" dirty="0" smtClean="0">
                          <a:solidFill>
                            <a:schemeClr val="tx1"/>
                          </a:solidFill>
                          <a:latin typeface="Arial Unicode MS" pitchFamily="34" charset="-128"/>
                          <a:ea typeface="Arial Unicode MS" pitchFamily="34" charset="-128"/>
                          <a:cs typeface="Arial Unicode MS" pitchFamily="34" charset="-128"/>
                          <a:sym typeface="Wingdings"/>
                        </a:rPr>
                        <a:t></a:t>
                      </a:r>
                      <a:endParaRPr lang="en-US" sz="600" b="0" dirty="0">
                        <a:solidFill>
                          <a:schemeClr val="tx1"/>
                        </a:solidFill>
                        <a:latin typeface="Arial Unicode MS" pitchFamily="34" charset="-128"/>
                        <a:ea typeface="Arial Unicode MS" pitchFamily="34" charset="-128"/>
                        <a:cs typeface="Arial Unicode MS" pitchFamily="34" charset="-128"/>
                      </a:endParaRPr>
                    </a:p>
                  </a:txBody>
                  <a:tcPr marL="0" marR="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9" name="Slide Number Placeholder 42"/>
          <p:cNvSpPr>
            <a:spLocks noGrp="1"/>
          </p:cNvSpPr>
          <p:nvPr>
            <p:ph type="sldNum" sz="quarter" idx="12"/>
          </p:nvPr>
        </p:nvSpPr>
        <p:spPr>
          <a:xfrm>
            <a:off x="7010400" y="6324600"/>
            <a:ext cx="1905000" cy="457200"/>
          </a:xfrm>
          <a:noFill/>
        </p:spPr>
        <p:txBody>
          <a:bodyPr/>
          <a:lstStyle/>
          <a:p>
            <a:fld id="{D3571719-B361-494A-8491-0501D638CFC3}" type="slidenum">
              <a:rPr lang="en-US" smtClean="0">
                <a:solidFill>
                  <a:srgbClr val="0000FF"/>
                </a:solidFill>
              </a:rPr>
              <a:pPr/>
              <a:t>12</a:t>
            </a:fld>
            <a:endParaRPr lang="en-US" dirty="0" smtClean="0">
              <a:solidFill>
                <a:srgbClr val="0000FF"/>
              </a:solidFill>
            </a:endParaRPr>
          </a:p>
        </p:txBody>
      </p:sp>
      <p:pic>
        <p:nvPicPr>
          <p:cNvPr id="40" name="Picture 56"/>
          <p:cNvPicPr>
            <a:picLocks noChangeAspect="1" noChangeArrowheads="1"/>
          </p:cNvPicPr>
          <p:nvPr/>
        </p:nvPicPr>
        <p:blipFill>
          <a:blip r:embed="rId10" cstate="print"/>
          <a:srcRect/>
          <a:stretch>
            <a:fillRect/>
          </a:stretch>
        </p:blipFill>
        <p:spPr bwMode="auto">
          <a:xfrm>
            <a:off x="3933825" y="2895600"/>
            <a:ext cx="1676400" cy="528638"/>
          </a:xfrm>
          <a:prstGeom prst="rect">
            <a:avLst/>
          </a:prstGeom>
          <a:solidFill>
            <a:schemeClr val="bg1"/>
          </a:solidFill>
          <a:ln w="9525">
            <a:noFill/>
            <a:miter lim="800000"/>
            <a:headEnd/>
            <a:tailEnd/>
          </a:ln>
        </p:spPr>
      </p:pic>
      <p:sp>
        <p:nvSpPr>
          <p:cNvPr id="41" name="TextBox 40"/>
          <p:cNvSpPr txBox="1"/>
          <p:nvPr/>
        </p:nvSpPr>
        <p:spPr>
          <a:xfrm>
            <a:off x="5943600" y="6477000"/>
            <a:ext cx="3200400" cy="307777"/>
          </a:xfrm>
          <a:prstGeom prst="rect">
            <a:avLst/>
          </a:prstGeom>
          <a:noFill/>
        </p:spPr>
        <p:txBody>
          <a:bodyPr wrap="square" rtlCol="0">
            <a:spAutoFit/>
          </a:bodyPr>
          <a:lstStyle/>
          <a:p>
            <a:r>
              <a:rPr lang="en-US" sz="1400" b="1" dirty="0" smtClean="0"/>
              <a:t>COTF DOE Process Brief Jul 2010</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429000" y="801469"/>
            <a:ext cx="4267200" cy="646331"/>
          </a:xfrm>
          <a:prstGeom prst="rect">
            <a:avLst/>
          </a:prstGeom>
          <a:noFill/>
        </p:spPr>
        <p:txBody>
          <a:bodyPr wrap="square" rtlCol="0">
            <a:spAutoFit/>
          </a:bodyPr>
          <a:lstStyle/>
          <a:p>
            <a:r>
              <a:rPr lang="en-US" sz="3600" dirty="0" smtClean="0"/>
              <a:t>DOE Starting Points</a:t>
            </a:r>
            <a:endParaRPr lang="en-US" sz="3600" dirty="0"/>
          </a:p>
        </p:txBody>
      </p:sp>
      <p:sp>
        <p:nvSpPr>
          <p:cNvPr id="30721" name="Rectangle 1"/>
          <p:cNvSpPr>
            <a:spLocks noChangeArrowheads="1"/>
          </p:cNvSpPr>
          <p:nvPr/>
        </p:nvSpPr>
        <p:spPr bwMode="auto">
          <a:xfrm>
            <a:off x="533400" y="1385531"/>
            <a:ext cx="81534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7200" fontAlgn="base">
              <a:spcBef>
                <a:spcPct val="0"/>
              </a:spcBef>
              <a:spcAft>
                <a:spcPct val="0"/>
              </a:spcAft>
            </a:pP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Understand the system process being evaluated </a:t>
            </a:r>
          </a:p>
          <a:p>
            <a:pPr marL="0" marR="0" lvl="0" indent="457200" algn="l" defTabSz="914400" rtl="0" eaLnBrk="1" fontAlgn="base" latinLnBrk="0" hangingPunct="1">
              <a:lnSpc>
                <a:spcPct val="100000"/>
              </a:lnSpc>
              <a:spcBef>
                <a:spcPct val="0"/>
              </a:spcBef>
              <a:spcAft>
                <a:spcPct val="0"/>
              </a:spcAft>
              <a:buClrTx/>
              <a:buSzTx/>
              <a:buFontTx/>
              <a:buChar char="-"/>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tabLst/>
            </a:pP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Use of a skilled DOE practitioner and knowledgeable SMEs </a:t>
            </a:r>
            <a:r>
              <a:rPr kumimoji="0" lang="en-US" sz="2000" b="0" i="0" u="sng" strike="noStrike" cap="none" normalizeH="0" baseline="0" dirty="0" smtClean="0">
                <a:ln>
                  <a:noFill/>
                </a:ln>
                <a:solidFill>
                  <a:srgbClr val="FF0000"/>
                </a:solidFill>
                <a:effectLst/>
                <a:latin typeface="Calibri" pitchFamily="34" charset="0"/>
                <a:ea typeface="Calibri" pitchFamily="34" charset="0"/>
                <a:cs typeface="Times New Roman" pitchFamily="18" charset="0"/>
              </a:rPr>
              <a:t>highly </a:t>
            </a:r>
          </a:p>
          <a:p>
            <a:pPr marL="0" marR="0" lvl="0" indent="457200" algn="l" defTabSz="914400" rtl="0" eaLnBrk="0" fontAlgn="base" latinLnBrk="0" hangingPunct="0">
              <a:lnSpc>
                <a:spcPct val="100000"/>
              </a:lnSpc>
              <a:spcBef>
                <a:spcPct val="0"/>
              </a:spcBef>
              <a:spcAft>
                <a:spcPct val="0"/>
              </a:spcAft>
              <a:buClrTx/>
              <a:buSzTx/>
              <a:tabLst/>
            </a:pPr>
            <a:r>
              <a:rPr kumimoji="0" lang="en-US" sz="2000" b="0" i="0" u="sng" strike="noStrike" cap="none" normalizeH="0" baseline="0" dirty="0" smtClean="0">
                <a:ln>
                  <a:noFill/>
                </a:ln>
                <a:solidFill>
                  <a:srgbClr val="FF0000"/>
                </a:solidFill>
                <a:effectLst/>
                <a:latin typeface="Calibri" pitchFamily="34" charset="0"/>
                <a:ea typeface="Calibri" pitchFamily="34" charset="0"/>
                <a:cs typeface="Times New Roman" pitchFamily="18" charset="0"/>
              </a:rPr>
              <a:t>recommended</a:t>
            </a:r>
          </a:p>
          <a:p>
            <a:pPr marL="0" marR="0" lvl="0" indent="457200" algn="l" defTabSz="914400" rtl="0" eaLnBrk="0" fontAlgn="base" latinLnBrk="0" hangingPunct="0">
              <a:lnSpc>
                <a:spcPct val="100000"/>
              </a:lnSpc>
              <a:spcBef>
                <a:spcPct val="0"/>
              </a:spcBef>
              <a:spcAft>
                <a:spcPct val="0"/>
              </a:spcAft>
              <a:buClrTx/>
              <a:buSzTx/>
              <a:buFontTx/>
              <a:buChar char="-"/>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tabLst/>
            </a:pPr>
            <a:r>
              <a:rPr lang="en-US" sz="2000" dirty="0">
                <a:latin typeface="Calibri" pitchFamily="34" charset="0"/>
                <a:ea typeface="Calibri" pitchFamily="34" charset="0"/>
                <a:cs typeface="Times New Roman" pitchFamily="18" charset="0"/>
              </a:rPr>
              <a:t>	</a:t>
            </a:r>
            <a:r>
              <a:rPr lang="en-US" sz="2000" dirty="0" smtClean="0">
                <a:latin typeface="Calibri" pitchFamily="34" charset="0"/>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 design approach for one system may </a:t>
            </a:r>
          </a:p>
          <a:p>
            <a:pPr marL="0" marR="0" lvl="0" indent="457200" algn="l" defTabSz="914400" rtl="0" eaLnBrk="0" fontAlgn="base" latinLnBrk="0" hangingPunct="0">
              <a:lnSpc>
                <a:spcPct val="100000"/>
              </a:lnSpc>
              <a:spcBef>
                <a:spcPct val="0"/>
              </a:spcBef>
              <a:spcAft>
                <a:spcPct val="0"/>
              </a:spcAft>
              <a:buClrTx/>
              <a:buSzTx/>
              <a:tabLst/>
            </a:pPr>
            <a:r>
              <a:rPr lang="en-US" sz="2000" dirty="0">
                <a:latin typeface="Calibri" pitchFamily="34" charset="0"/>
                <a:ea typeface="Calibri" pitchFamily="34" charset="0"/>
                <a:cs typeface="Times New Roman" pitchFamily="18" charset="0"/>
              </a:rPr>
              <a:t>	</a:t>
            </a:r>
            <a:r>
              <a:rPr lang="en-US" sz="2000" dirty="0" smtClean="0">
                <a:latin typeface="Calibri" pitchFamily="34" charset="0"/>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not work for another system or </a:t>
            </a:r>
          </a:p>
          <a:p>
            <a:pPr marL="0" marR="0" lvl="0" indent="457200" algn="l" defTabSz="914400" rtl="0" eaLnBrk="0" fontAlgn="base" latinLnBrk="0" hangingPunct="0">
              <a:lnSpc>
                <a:spcPct val="100000"/>
              </a:lnSpc>
              <a:spcBef>
                <a:spcPct val="0"/>
              </a:spcBef>
              <a:spcAft>
                <a:spcPct val="0"/>
              </a:spcAft>
              <a:buClrTx/>
              <a:buSzTx/>
              <a:tabLst/>
            </a:pPr>
            <a:r>
              <a:rPr lang="en-US" sz="2000" dirty="0">
                <a:latin typeface="Calibri" pitchFamily="34" charset="0"/>
                <a:ea typeface="Calibri" pitchFamily="34" charset="0"/>
                <a:cs typeface="Times New Roman" pitchFamily="18" charset="0"/>
              </a:rPr>
              <a:t>	</a:t>
            </a:r>
            <a:r>
              <a:rPr lang="en-US" sz="2000" dirty="0" smtClean="0">
                <a:latin typeface="Calibri" pitchFamily="34" charset="0"/>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system of systems</a:t>
            </a:r>
          </a:p>
          <a:p>
            <a:pPr marL="0" marR="0" lvl="0" indent="457200" algn="l" defTabSz="914400" rtl="0" eaLnBrk="0" fontAlgn="base" latinLnBrk="0" hangingPunct="0">
              <a:lnSpc>
                <a:spcPct val="100000"/>
              </a:lnSpc>
              <a:spcBef>
                <a:spcPct val="0"/>
              </a:spcBef>
              <a:spcAft>
                <a:spcPct val="0"/>
              </a:spcAft>
              <a:buClrTx/>
              <a:buSzTx/>
              <a:buFontTx/>
              <a:buChar char="-"/>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lvl="0" indent="457200" eaLnBrk="0" fontAlgn="base" hangingPunct="0">
              <a:spcBef>
                <a:spcPct val="0"/>
              </a:spcBef>
              <a:spcAft>
                <a:spcPct val="0"/>
              </a:spcAft>
            </a:pP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Given time and available resources, DOE can provide the decision maker </a:t>
            </a:r>
          </a:p>
          <a:p>
            <a:pPr lvl="0" indent="457200" eaLnBrk="0" fontAlgn="base" hangingPunct="0">
              <a:spcBef>
                <a:spcPct val="0"/>
              </a:spcBef>
              <a:spcAft>
                <a:spcPct val="0"/>
              </a:spcAft>
            </a:pP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level of risk associated with each test design </a:t>
            </a:r>
          </a:p>
          <a:p>
            <a:pPr lvl="0" indent="457200" eaLnBrk="0" fontAlgn="base" hangingPunct="0">
              <a:spcBef>
                <a:spcPct val="0"/>
              </a:spcBef>
              <a:spcAft>
                <a:spcPct val="0"/>
              </a:spcAft>
            </a:pPr>
            <a:endParaRPr lang="en-US" sz="2000" dirty="0">
              <a:latin typeface="Calibri" pitchFamily="34" charset="0"/>
              <a:ea typeface="Calibri" pitchFamily="34" charset="0"/>
              <a:cs typeface="Times New Roman" pitchFamily="18" charset="0"/>
            </a:endParaRPr>
          </a:p>
          <a:p>
            <a:pPr lvl="0" indent="457200" eaLnBrk="0" fontAlgn="base" hangingPunct="0">
              <a:spcBef>
                <a:spcPct val="0"/>
              </a:spcBef>
              <a:spcAft>
                <a:spcPct val="0"/>
              </a:spcAft>
            </a:pP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Design </a:t>
            </a:r>
            <a:r>
              <a:rPr kumimoji="0" lang="en-US" sz="20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vs</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Demonstration</a:t>
            </a:r>
          </a:p>
          <a:p>
            <a:pPr lvl="0" indent="457200" eaLnBrk="0" fontAlgn="base" hangingPunct="0">
              <a:spcBef>
                <a:spcPct val="0"/>
              </a:spcBef>
              <a:spcAft>
                <a:spcPct val="0"/>
              </a:spcAft>
            </a:pPr>
            <a:endParaRPr lang="en-US" sz="2000" dirty="0" smtClean="0"/>
          </a:p>
          <a:p>
            <a:pPr lvl="0" indent="457200" eaLnBrk="0" fontAlgn="base" hangingPunct="0">
              <a:spcBef>
                <a:spcPct val="0"/>
              </a:spcBef>
              <a:spcAft>
                <a:spcPct val="0"/>
              </a:spcAft>
            </a:pPr>
            <a:r>
              <a:rPr lang="en-US" sz="2000" dirty="0" smtClean="0"/>
              <a:t>Worst </a:t>
            </a:r>
            <a:r>
              <a:rPr lang="en-US" sz="2000" dirty="0"/>
              <a:t>case scenario, DOE will at least point you </a:t>
            </a:r>
            <a:endParaRPr lang="en-US" sz="2000" dirty="0" smtClean="0"/>
          </a:p>
          <a:p>
            <a:pPr lvl="0" indent="457200" eaLnBrk="0" fontAlgn="base" hangingPunct="0">
              <a:spcBef>
                <a:spcPct val="0"/>
              </a:spcBef>
              <a:spcAft>
                <a:spcPct val="0"/>
              </a:spcAft>
            </a:pPr>
            <a:r>
              <a:rPr lang="en-US" sz="2000" dirty="0" smtClean="0"/>
              <a:t>to </a:t>
            </a:r>
            <a:r>
              <a:rPr lang="en-US" sz="2000" dirty="0"/>
              <a:t>the most useful </a:t>
            </a:r>
            <a:r>
              <a:rPr lang="en-US" sz="2000" dirty="0" smtClean="0"/>
              <a:t>demonstrations </a:t>
            </a:r>
            <a:r>
              <a:rPr lang="en-US" sz="2000" dirty="0"/>
              <a:t>to observe</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52" name="Oval 30"/>
          <p:cNvSpPr>
            <a:spLocks noChangeArrowheads="1"/>
          </p:cNvSpPr>
          <p:nvPr/>
        </p:nvSpPr>
        <p:spPr bwMode="auto">
          <a:xfrm>
            <a:off x="7377112" y="6550025"/>
            <a:ext cx="90488" cy="79375"/>
          </a:xfrm>
          <a:prstGeom prst="ellipse">
            <a:avLst/>
          </a:prstGeom>
          <a:solidFill>
            <a:srgbClr val="FF3300"/>
          </a:solidFill>
          <a:ln w="12700">
            <a:solidFill>
              <a:schemeClr val="tx1"/>
            </a:solidFill>
            <a:round/>
            <a:headEnd/>
            <a:tailEnd/>
          </a:ln>
        </p:spPr>
        <p:txBody>
          <a:bodyPr wrap="none" anchor="ctr"/>
          <a:lstStyle/>
          <a:p>
            <a:pPr eaLnBrk="0" hangingPunct="0"/>
            <a:endParaRPr lang="en-US" sz="1800">
              <a:solidFill>
                <a:srgbClr val="0000FF"/>
              </a:solidFill>
              <a:latin typeface="Arial Unicode MS" pitchFamily="34" charset="-128"/>
              <a:ea typeface="Arial Unicode MS" pitchFamily="34" charset="-128"/>
              <a:cs typeface="Arial Unicode MS" pitchFamily="34" charset="-128"/>
            </a:endParaRPr>
          </a:p>
        </p:txBody>
      </p:sp>
      <p:grpSp>
        <p:nvGrpSpPr>
          <p:cNvPr id="70" name="Group 69"/>
          <p:cNvGrpSpPr/>
          <p:nvPr/>
        </p:nvGrpSpPr>
        <p:grpSpPr>
          <a:xfrm>
            <a:off x="6096000" y="4506912"/>
            <a:ext cx="2565400" cy="2122488"/>
            <a:chOff x="5892800" y="1701800"/>
            <a:chExt cx="2565400" cy="2122488"/>
          </a:xfrm>
          <a:effectLst>
            <a:outerShdw blurRad="50800" dist="38100" algn="l" rotWithShape="0">
              <a:prstClr val="black">
                <a:alpha val="40000"/>
              </a:prstClr>
            </a:outerShdw>
          </a:effectLst>
        </p:grpSpPr>
        <p:sp>
          <p:nvSpPr>
            <p:cNvPr id="49" name="Line 27"/>
            <p:cNvSpPr>
              <a:spLocks noChangeShapeType="1"/>
            </p:cNvSpPr>
            <p:nvPr/>
          </p:nvSpPr>
          <p:spPr bwMode="auto">
            <a:xfrm>
              <a:off x="7194550" y="1757363"/>
              <a:ext cx="4763" cy="2066925"/>
            </a:xfrm>
            <a:prstGeom prst="line">
              <a:avLst/>
            </a:prstGeom>
            <a:noFill/>
            <a:ln w="12700">
              <a:solidFill>
                <a:schemeClr val="tx1"/>
              </a:solidFill>
              <a:prstDash val="sysDot"/>
              <a:round/>
              <a:headEnd type="none" w="sm" len="sm"/>
              <a:tailEnd type="none" w="sm" len="sm"/>
            </a:ln>
          </p:spPr>
          <p:txBody>
            <a:bodyPr/>
            <a:lstStyle/>
            <a:p>
              <a:endParaRPr lang="en-US"/>
            </a:p>
          </p:txBody>
        </p:sp>
        <p:grpSp>
          <p:nvGrpSpPr>
            <p:cNvPr id="69" name="Group 68"/>
            <p:cNvGrpSpPr/>
            <p:nvPr/>
          </p:nvGrpSpPr>
          <p:grpSpPr>
            <a:xfrm>
              <a:off x="5892800" y="1701800"/>
              <a:ext cx="2565400" cy="1870075"/>
              <a:chOff x="5892800" y="1701800"/>
              <a:chExt cx="2565400" cy="1870075"/>
            </a:xfrm>
          </p:grpSpPr>
          <p:sp>
            <p:nvSpPr>
              <p:cNvPr id="43" name="Line 21"/>
              <p:cNvSpPr>
                <a:spLocks noChangeShapeType="1"/>
              </p:cNvSpPr>
              <p:nvPr/>
            </p:nvSpPr>
            <p:spPr bwMode="auto">
              <a:xfrm flipV="1">
                <a:off x="6342063" y="2084388"/>
                <a:ext cx="438150" cy="373062"/>
              </a:xfrm>
              <a:prstGeom prst="line">
                <a:avLst/>
              </a:prstGeom>
              <a:noFill/>
              <a:ln w="12700">
                <a:solidFill>
                  <a:srgbClr val="000000"/>
                </a:solidFill>
                <a:round/>
                <a:headEnd type="none" w="sm" len="sm"/>
                <a:tailEnd type="none" w="sm" len="sm"/>
              </a:ln>
            </p:spPr>
            <p:txBody>
              <a:bodyPr/>
              <a:lstStyle/>
              <a:p>
                <a:endParaRPr lang="en-US"/>
              </a:p>
            </p:txBody>
          </p:sp>
          <p:sp>
            <p:nvSpPr>
              <p:cNvPr id="44" name="Line 22"/>
              <p:cNvSpPr>
                <a:spLocks noChangeShapeType="1"/>
              </p:cNvSpPr>
              <p:nvPr/>
            </p:nvSpPr>
            <p:spPr bwMode="auto">
              <a:xfrm flipV="1">
                <a:off x="6342063" y="3140075"/>
                <a:ext cx="438150" cy="373063"/>
              </a:xfrm>
              <a:prstGeom prst="line">
                <a:avLst/>
              </a:prstGeom>
              <a:noFill/>
              <a:ln w="12700">
                <a:solidFill>
                  <a:srgbClr val="000000"/>
                </a:solidFill>
                <a:round/>
                <a:headEnd type="none" w="sm" len="sm"/>
                <a:tailEnd type="none" w="sm" len="sm"/>
              </a:ln>
            </p:spPr>
            <p:txBody>
              <a:bodyPr/>
              <a:lstStyle/>
              <a:p>
                <a:endParaRPr lang="en-US"/>
              </a:p>
            </p:txBody>
          </p:sp>
          <p:sp>
            <p:nvSpPr>
              <p:cNvPr id="45" name="Line 23"/>
              <p:cNvSpPr>
                <a:spLocks noChangeShapeType="1"/>
              </p:cNvSpPr>
              <p:nvPr/>
            </p:nvSpPr>
            <p:spPr bwMode="auto">
              <a:xfrm flipV="1">
                <a:off x="7593013" y="3140075"/>
                <a:ext cx="438150" cy="373063"/>
              </a:xfrm>
              <a:prstGeom prst="line">
                <a:avLst/>
              </a:prstGeom>
              <a:noFill/>
              <a:ln w="12700">
                <a:solidFill>
                  <a:srgbClr val="000000"/>
                </a:solidFill>
                <a:round/>
                <a:headEnd type="none" w="sm" len="sm"/>
                <a:tailEnd type="none" w="sm" len="sm"/>
              </a:ln>
            </p:spPr>
            <p:txBody>
              <a:bodyPr/>
              <a:lstStyle/>
              <a:p>
                <a:endParaRPr lang="en-US"/>
              </a:p>
            </p:txBody>
          </p:sp>
          <p:sp>
            <p:nvSpPr>
              <p:cNvPr id="46" name="Line 24"/>
              <p:cNvSpPr>
                <a:spLocks noChangeShapeType="1"/>
              </p:cNvSpPr>
              <p:nvPr/>
            </p:nvSpPr>
            <p:spPr bwMode="auto">
              <a:xfrm flipV="1">
                <a:off x="7593013" y="2084388"/>
                <a:ext cx="438150" cy="373062"/>
              </a:xfrm>
              <a:prstGeom prst="line">
                <a:avLst/>
              </a:prstGeom>
              <a:noFill/>
              <a:ln w="12700">
                <a:solidFill>
                  <a:srgbClr val="000000"/>
                </a:solidFill>
                <a:round/>
                <a:headEnd type="none" w="sm" len="sm"/>
                <a:tailEnd type="none" w="sm" len="sm"/>
              </a:ln>
            </p:spPr>
            <p:txBody>
              <a:bodyPr/>
              <a:lstStyle/>
              <a:p>
                <a:endParaRPr lang="en-US"/>
              </a:p>
            </p:txBody>
          </p:sp>
          <p:sp>
            <p:nvSpPr>
              <p:cNvPr id="47" name="Rectangle 25"/>
              <p:cNvSpPr>
                <a:spLocks noChangeArrowheads="1"/>
              </p:cNvSpPr>
              <p:nvPr/>
            </p:nvSpPr>
            <p:spPr bwMode="auto">
              <a:xfrm>
                <a:off x="6788150" y="2095500"/>
                <a:ext cx="1235075" cy="1041400"/>
              </a:xfrm>
              <a:prstGeom prst="rect">
                <a:avLst/>
              </a:prstGeom>
              <a:noFill/>
              <a:ln w="12700">
                <a:solidFill>
                  <a:srgbClr val="000000"/>
                </a:solidFill>
                <a:miter lim="800000"/>
                <a:headEnd/>
                <a:tailEnd/>
              </a:ln>
            </p:spPr>
            <p:txBody>
              <a:bodyPr wrap="none" anchor="ctr"/>
              <a:lstStyle/>
              <a:p>
                <a:pPr eaLnBrk="0" hangingPunct="0"/>
                <a:endParaRPr lang="en-US" sz="1800">
                  <a:solidFill>
                    <a:srgbClr val="0000FF"/>
                  </a:solidFill>
                  <a:latin typeface="Arial Unicode MS" pitchFamily="34" charset="-128"/>
                  <a:ea typeface="Arial Unicode MS" pitchFamily="34" charset="-128"/>
                  <a:cs typeface="Arial Unicode MS" pitchFamily="34" charset="-128"/>
                </a:endParaRPr>
              </a:p>
            </p:txBody>
          </p:sp>
          <p:sp>
            <p:nvSpPr>
              <p:cNvPr id="48" name="Rectangle 26"/>
              <p:cNvSpPr>
                <a:spLocks noChangeArrowheads="1"/>
              </p:cNvSpPr>
              <p:nvPr/>
            </p:nvSpPr>
            <p:spPr bwMode="auto">
              <a:xfrm>
                <a:off x="6350000" y="2468563"/>
                <a:ext cx="1233488" cy="1041400"/>
              </a:xfrm>
              <a:prstGeom prst="rect">
                <a:avLst/>
              </a:prstGeom>
              <a:noFill/>
              <a:ln w="12700">
                <a:solidFill>
                  <a:srgbClr val="000000"/>
                </a:solidFill>
                <a:miter lim="800000"/>
                <a:headEnd/>
                <a:tailEnd/>
              </a:ln>
            </p:spPr>
            <p:txBody>
              <a:bodyPr wrap="none" anchor="ctr"/>
              <a:lstStyle/>
              <a:p>
                <a:pPr eaLnBrk="0" hangingPunct="0"/>
                <a:endParaRPr lang="en-US" sz="1800">
                  <a:solidFill>
                    <a:srgbClr val="0000FF"/>
                  </a:solidFill>
                  <a:latin typeface="Arial Unicode MS" pitchFamily="34" charset="-128"/>
                  <a:ea typeface="Arial Unicode MS" pitchFamily="34" charset="-128"/>
                  <a:cs typeface="Arial Unicode MS" pitchFamily="34" charset="-128"/>
                </a:endParaRPr>
              </a:p>
            </p:txBody>
          </p:sp>
          <p:sp>
            <p:nvSpPr>
              <p:cNvPr id="50" name="Line 28"/>
              <p:cNvSpPr>
                <a:spLocks noChangeShapeType="1"/>
              </p:cNvSpPr>
              <p:nvPr/>
            </p:nvSpPr>
            <p:spPr bwMode="auto">
              <a:xfrm flipH="1">
                <a:off x="5969000" y="2803525"/>
                <a:ext cx="2447925" cy="0"/>
              </a:xfrm>
              <a:prstGeom prst="line">
                <a:avLst/>
              </a:prstGeom>
              <a:noFill/>
              <a:ln w="12700">
                <a:solidFill>
                  <a:schemeClr val="tx1"/>
                </a:solidFill>
                <a:prstDash val="sysDot"/>
                <a:round/>
                <a:headEnd type="none" w="sm" len="sm"/>
                <a:tailEnd type="none" w="sm" len="sm"/>
              </a:ln>
            </p:spPr>
            <p:txBody>
              <a:bodyPr/>
              <a:lstStyle/>
              <a:p>
                <a:endParaRPr lang="en-US"/>
              </a:p>
            </p:txBody>
          </p:sp>
          <p:sp>
            <p:nvSpPr>
              <p:cNvPr id="51" name="Line 29"/>
              <p:cNvSpPr>
                <a:spLocks noChangeShapeType="1"/>
              </p:cNvSpPr>
              <p:nvPr/>
            </p:nvSpPr>
            <p:spPr bwMode="auto">
              <a:xfrm flipV="1">
                <a:off x="6022975" y="2224088"/>
                <a:ext cx="2252663" cy="1233487"/>
              </a:xfrm>
              <a:prstGeom prst="line">
                <a:avLst/>
              </a:prstGeom>
              <a:noFill/>
              <a:ln w="12700">
                <a:solidFill>
                  <a:schemeClr val="tx1"/>
                </a:solidFill>
                <a:prstDash val="sysDot"/>
                <a:round/>
                <a:headEnd type="none" w="sm" len="sm"/>
                <a:tailEnd type="none" w="sm" len="sm"/>
              </a:ln>
            </p:spPr>
            <p:txBody>
              <a:bodyPr/>
              <a:lstStyle/>
              <a:p>
                <a:endParaRPr lang="en-US"/>
              </a:p>
            </p:txBody>
          </p:sp>
          <p:sp>
            <p:nvSpPr>
              <p:cNvPr id="53" name="Oval 31"/>
              <p:cNvSpPr>
                <a:spLocks noChangeArrowheads="1"/>
              </p:cNvSpPr>
              <p:nvPr/>
            </p:nvSpPr>
            <p:spPr bwMode="auto">
              <a:xfrm>
                <a:off x="7542213" y="3124200"/>
                <a:ext cx="92075" cy="79375"/>
              </a:xfrm>
              <a:prstGeom prst="ellipse">
                <a:avLst/>
              </a:prstGeom>
              <a:solidFill>
                <a:schemeClr val="accent1"/>
              </a:solidFill>
              <a:ln w="12700">
                <a:solidFill>
                  <a:schemeClr val="tx1"/>
                </a:solidFill>
                <a:round/>
                <a:headEnd/>
                <a:tailEnd/>
              </a:ln>
            </p:spPr>
            <p:txBody>
              <a:bodyPr wrap="none" anchor="ctr"/>
              <a:lstStyle/>
              <a:p>
                <a:pPr eaLnBrk="0" hangingPunct="0"/>
                <a:endParaRPr lang="en-US" sz="1800">
                  <a:solidFill>
                    <a:srgbClr val="0000FF"/>
                  </a:solidFill>
                  <a:latin typeface="Arial Unicode MS" pitchFamily="34" charset="-128"/>
                  <a:ea typeface="Arial Unicode MS" pitchFamily="34" charset="-128"/>
                  <a:cs typeface="Arial Unicode MS" pitchFamily="34" charset="-128"/>
                </a:endParaRPr>
              </a:p>
            </p:txBody>
          </p:sp>
          <p:sp>
            <p:nvSpPr>
              <p:cNvPr id="54" name="Oval 32"/>
              <p:cNvSpPr>
                <a:spLocks noChangeArrowheads="1"/>
              </p:cNvSpPr>
              <p:nvPr/>
            </p:nvSpPr>
            <p:spPr bwMode="auto">
              <a:xfrm>
                <a:off x="6311900" y="3127375"/>
                <a:ext cx="92075" cy="79375"/>
              </a:xfrm>
              <a:prstGeom prst="ellipse">
                <a:avLst/>
              </a:prstGeom>
              <a:solidFill>
                <a:schemeClr val="accent1"/>
              </a:solidFill>
              <a:ln w="12700">
                <a:solidFill>
                  <a:schemeClr val="tx1"/>
                </a:solidFill>
                <a:round/>
                <a:headEnd/>
                <a:tailEnd/>
              </a:ln>
            </p:spPr>
            <p:txBody>
              <a:bodyPr wrap="none" anchor="ctr"/>
              <a:lstStyle/>
              <a:p>
                <a:pPr eaLnBrk="0" hangingPunct="0"/>
                <a:endParaRPr lang="en-US" sz="1800">
                  <a:solidFill>
                    <a:srgbClr val="0000FF"/>
                  </a:solidFill>
                  <a:latin typeface="Arial Unicode MS" pitchFamily="34" charset="-128"/>
                  <a:ea typeface="Arial Unicode MS" pitchFamily="34" charset="-128"/>
                  <a:cs typeface="Arial Unicode MS" pitchFamily="34" charset="-128"/>
                </a:endParaRPr>
              </a:p>
            </p:txBody>
          </p:sp>
          <p:sp>
            <p:nvSpPr>
              <p:cNvPr id="55" name="Oval 33"/>
              <p:cNvSpPr>
                <a:spLocks noChangeArrowheads="1"/>
              </p:cNvSpPr>
              <p:nvPr/>
            </p:nvSpPr>
            <p:spPr bwMode="auto">
              <a:xfrm>
                <a:off x="7539038" y="2422525"/>
                <a:ext cx="90487" cy="80963"/>
              </a:xfrm>
              <a:prstGeom prst="ellipse">
                <a:avLst/>
              </a:prstGeom>
              <a:solidFill>
                <a:schemeClr val="accent1"/>
              </a:solidFill>
              <a:ln w="12700">
                <a:solidFill>
                  <a:schemeClr val="tx1"/>
                </a:solidFill>
                <a:round/>
                <a:headEnd/>
                <a:tailEnd/>
              </a:ln>
            </p:spPr>
            <p:txBody>
              <a:bodyPr wrap="none" anchor="ctr"/>
              <a:lstStyle/>
              <a:p>
                <a:pPr eaLnBrk="0" hangingPunct="0"/>
                <a:endParaRPr lang="en-US" sz="1800">
                  <a:solidFill>
                    <a:srgbClr val="0000FF"/>
                  </a:solidFill>
                  <a:latin typeface="Arial Unicode MS" pitchFamily="34" charset="-128"/>
                  <a:ea typeface="Arial Unicode MS" pitchFamily="34" charset="-128"/>
                  <a:cs typeface="Arial Unicode MS" pitchFamily="34" charset="-128"/>
                </a:endParaRPr>
              </a:p>
            </p:txBody>
          </p:sp>
          <p:sp>
            <p:nvSpPr>
              <p:cNvPr id="56" name="Oval 34"/>
              <p:cNvSpPr>
                <a:spLocks noChangeArrowheads="1"/>
              </p:cNvSpPr>
              <p:nvPr/>
            </p:nvSpPr>
            <p:spPr bwMode="auto">
              <a:xfrm>
                <a:off x="7974013" y="3109913"/>
                <a:ext cx="90487" cy="79375"/>
              </a:xfrm>
              <a:prstGeom prst="ellipse">
                <a:avLst/>
              </a:prstGeom>
              <a:solidFill>
                <a:schemeClr val="accent1"/>
              </a:solidFill>
              <a:ln w="12700">
                <a:solidFill>
                  <a:schemeClr val="tx1"/>
                </a:solidFill>
                <a:round/>
                <a:headEnd/>
                <a:tailEnd/>
              </a:ln>
            </p:spPr>
            <p:txBody>
              <a:bodyPr wrap="none" anchor="ctr"/>
              <a:lstStyle/>
              <a:p>
                <a:pPr eaLnBrk="0" hangingPunct="0"/>
                <a:endParaRPr lang="en-US" sz="1800">
                  <a:solidFill>
                    <a:srgbClr val="0000FF"/>
                  </a:solidFill>
                  <a:latin typeface="Arial Unicode MS" pitchFamily="34" charset="-128"/>
                  <a:ea typeface="Arial Unicode MS" pitchFamily="34" charset="-128"/>
                  <a:cs typeface="Arial Unicode MS" pitchFamily="34" charset="-128"/>
                </a:endParaRPr>
              </a:p>
            </p:txBody>
          </p:sp>
          <p:sp>
            <p:nvSpPr>
              <p:cNvPr id="57" name="Oval 35"/>
              <p:cNvSpPr>
                <a:spLocks noChangeArrowheads="1"/>
              </p:cNvSpPr>
              <p:nvPr/>
            </p:nvSpPr>
            <p:spPr bwMode="auto">
              <a:xfrm>
                <a:off x="6735763" y="3106738"/>
                <a:ext cx="90487" cy="79375"/>
              </a:xfrm>
              <a:prstGeom prst="ellipse">
                <a:avLst/>
              </a:prstGeom>
              <a:solidFill>
                <a:schemeClr val="accent1"/>
              </a:solidFill>
              <a:ln w="12700">
                <a:solidFill>
                  <a:schemeClr val="tx1"/>
                </a:solidFill>
                <a:round/>
                <a:headEnd/>
                <a:tailEnd/>
              </a:ln>
            </p:spPr>
            <p:txBody>
              <a:bodyPr wrap="none" anchor="ctr"/>
              <a:lstStyle/>
              <a:p>
                <a:pPr eaLnBrk="0" hangingPunct="0"/>
                <a:endParaRPr lang="en-US" sz="1800">
                  <a:solidFill>
                    <a:srgbClr val="0000FF"/>
                  </a:solidFill>
                  <a:latin typeface="Arial Unicode MS" pitchFamily="34" charset="-128"/>
                  <a:ea typeface="Arial Unicode MS" pitchFamily="34" charset="-128"/>
                  <a:cs typeface="Arial Unicode MS" pitchFamily="34" charset="-128"/>
                </a:endParaRPr>
              </a:p>
            </p:txBody>
          </p:sp>
          <p:sp>
            <p:nvSpPr>
              <p:cNvPr id="58" name="Oval 36"/>
              <p:cNvSpPr>
                <a:spLocks noChangeArrowheads="1"/>
              </p:cNvSpPr>
              <p:nvPr/>
            </p:nvSpPr>
            <p:spPr bwMode="auto">
              <a:xfrm>
                <a:off x="6303963" y="2422525"/>
                <a:ext cx="92075" cy="80963"/>
              </a:xfrm>
              <a:prstGeom prst="ellipse">
                <a:avLst/>
              </a:prstGeom>
              <a:solidFill>
                <a:schemeClr val="accent1"/>
              </a:solidFill>
              <a:ln w="12700">
                <a:solidFill>
                  <a:schemeClr val="tx1"/>
                </a:solidFill>
                <a:round/>
                <a:headEnd/>
                <a:tailEnd/>
              </a:ln>
            </p:spPr>
            <p:txBody>
              <a:bodyPr wrap="none" anchor="ctr"/>
              <a:lstStyle/>
              <a:p>
                <a:pPr eaLnBrk="0" hangingPunct="0"/>
                <a:endParaRPr lang="en-US" sz="1800">
                  <a:solidFill>
                    <a:srgbClr val="0000FF"/>
                  </a:solidFill>
                  <a:latin typeface="Arial Unicode MS" pitchFamily="34" charset="-128"/>
                  <a:ea typeface="Arial Unicode MS" pitchFamily="34" charset="-128"/>
                  <a:cs typeface="Arial Unicode MS" pitchFamily="34" charset="-128"/>
                </a:endParaRPr>
              </a:p>
            </p:txBody>
          </p:sp>
          <p:sp>
            <p:nvSpPr>
              <p:cNvPr id="59" name="Oval 37"/>
              <p:cNvSpPr>
                <a:spLocks noChangeArrowheads="1"/>
              </p:cNvSpPr>
              <p:nvPr/>
            </p:nvSpPr>
            <p:spPr bwMode="auto">
              <a:xfrm>
                <a:off x="6743700" y="2057400"/>
                <a:ext cx="90488" cy="79375"/>
              </a:xfrm>
              <a:prstGeom prst="ellipse">
                <a:avLst/>
              </a:prstGeom>
              <a:solidFill>
                <a:schemeClr val="accent1"/>
              </a:solidFill>
              <a:ln w="12700">
                <a:solidFill>
                  <a:schemeClr val="tx1"/>
                </a:solidFill>
                <a:round/>
                <a:headEnd/>
                <a:tailEnd/>
              </a:ln>
            </p:spPr>
            <p:txBody>
              <a:bodyPr wrap="none" anchor="ctr"/>
              <a:lstStyle/>
              <a:p>
                <a:pPr eaLnBrk="0" hangingPunct="0"/>
                <a:endParaRPr lang="en-US" sz="1800">
                  <a:solidFill>
                    <a:srgbClr val="0000FF"/>
                  </a:solidFill>
                  <a:latin typeface="Arial Unicode MS" pitchFamily="34" charset="-128"/>
                  <a:ea typeface="Arial Unicode MS" pitchFamily="34" charset="-128"/>
                  <a:cs typeface="Arial Unicode MS" pitchFamily="34" charset="-128"/>
                </a:endParaRPr>
              </a:p>
            </p:txBody>
          </p:sp>
          <p:sp>
            <p:nvSpPr>
              <p:cNvPr id="60" name="Oval 38"/>
              <p:cNvSpPr>
                <a:spLocks noChangeArrowheads="1"/>
              </p:cNvSpPr>
              <p:nvPr/>
            </p:nvSpPr>
            <p:spPr bwMode="auto">
              <a:xfrm>
                <a:off x="7981950" y="2057400"/>
                <a:ext cx="90488" cy="79375"/>
              </a:xfrm>
              <a:prstGeom prst="ellipse">
                <a:avLst/>
              </a:prstGeom>
              <a:solidFill>
                <a:schemeClr val="accent1"/>
              </a:solidFill>
              <a:ln w="12700">
                <a:solidFill>
                  <a:schemeClr val="tx1"/>
                </a:solidFill>
                <a:round/>
                <a:headEnd/>
                <a:tailEnd/>
              </a:ln>
            </p:spPr>
            <p:txBody>
              <a:bodyPr wrap="none" anchor="ctr"/>
              <a:lstStyle/>
              <a:p>
                <a:pPr eaLnBrk="0" hangingPunct="0"/>
                <a:endParaRPr lang="en-US" sz="1800">
                  <a:solidFill>
                    <a:srgbClr val="0000FF"/>
                  </a:solidFill>
                  <a:latin typeface="Arial Unicode MS" pitchFamily="34" charset="-128"/>
                  <a:ea typeface="Arial Unicode MS" pitchFamily="34" charset="-128"/>
                  <a:cs typeface="Arial Unicode MS" pitchFamily="34" charset="-128"/>
                </a:endParaRPr>
              </a:p>
            </p:txBody>
          </p:sp>
          <p:sp>
            <p:nvSpPr>
              <p:cNvPr id="61" name="Oval 39"/>
              <p:cNvSpPr>
                <a:spLocks noChangeArrowheads="1"/>
              </p:cNvSpPr>
              <p:nvPr/>
            </p:nvSpPr>
            <p:spPr bwMode="auto">
              <a:xfrm>
                <a:off x="8367713" y="2763838"/>
                <a:ext cx="90487" cy="80962"/>
              </a:xfrm>
              <a:prstGeom prst="ellipse">
                <a:avLst/>
              </a:prstGeom>
              <a:solidFill>
                <a:srgbClr val="FF3300"/>
              </a:solidFill>
              <a:ln w="12700">
                <a:solidFill>
                  <a:schemeClr val="tx1"/>
                </a:solidFill>
                <a:round/>
                <a:headEnd/>
                <a:tailEnd/>
              </a:ln>
            </p:spPr>
            <p:txBody>
              <a:bodyPr wrap="none" anchor="ctr"/>
              <a:lstStyle/>
              <a:p>
                <a:pPr eaLnBrk="0" hangingPunct="0"/>
                <a:endParaRPr lang="en-US" sz="1800">
                  <a:solidFill>
                    <a:srgbClr val="0000FF"/>
                  </a:solidFill>
                  <a:latin typeface="Arial Unicode MS" pitchFamily="34" charset="-128"/>
                  <a:ea typeface="Arial Unicode MS" pitchFamily="34" charset="-128"/>
                  <a:cs typeface="Arial Unicode MS" pitchFamily="34" charset="-128"/>
                </a:endParaRPr>
              </a:p>
            </p:txBody>
          </p:sp>
          <p:sp>
            <p:nvSpPr>
              <p:cNvPr id="62" name="Oval 40"/>
              <p:cNvSpPr>
                <a:spLocks noChangeArrowheads="1"/>
              </p:cNvSpPr>
              <p:nvPr/>
            </p:nvSpPr>
            <p:spPr bwMode="auto">
              <a:xfrm>
                <a:off x="5892800" y="2757488"/>
                <a:ext cx="90488" cy="80962"/>
              </a:xfrm>
              <a:prstGeom prst="ellipse">
                <a:avLst/>
              </a:prstGeom>
              <a:solidFill>
                <a:srgbClr val="FF3300"/>
              </a:solidFill>
              <a:ln w="12700">
                <a:solidFill>
                  <a:schemeClr val="tx1"/>
                </a:solidFill>
                <a:round/>
                <a:headEnd/>
                <a:tailEnd/>
              </a:ln>
            </p:spPr>
            <p:txBody>
              <a:bodyPr wrap="none" anchor="ctr"/>
              <a:lstStyle/>
              <a:p>
                <a:pPr eaLnBrk="0" hangingPunct="0"/>
                <a:endParaRPr lang="en-US" sz="1800">
                  <a:solidFill>
                    <a:srgbClr val="0000FF"/>
                  </a:solidFill>
                  <a:latin typeface="Arial Unicode MS" pitchFamily="34" charset="-128"/>
                  <a:ea typeface="Arial Unicode MS" pitchFamily="34" charset="-128"/>
                  <a:cs typeface="Arial Unicode MS" pitchFamily="34" charset="-128"/>
                </a:endParaRPr>
              </a:p>
            </p:txBody>
          </p:sp>
          <p:sp>
            <p:nvSpPr>
              <p:cNvPr id="63" name="Oval 41"/>
              <p:cNvSpPr>
                <a:spLocks noChangeArrowheads="1"/>
              </p:cNvSpPr>
              <p:nvPr/>
            </p:nvSpPr>
            <p:spPr bwMode="auto">
              <a:xfrm>
                <a:off x="7148513" y="2763838"/>
                <a:ext cx="92075" cy="80962"/>
              </a:xfrm>
              <a:prstGeom prst="ellipse">
                <a:avLst/>
              </a:prstGeom>
              <a:solidFill>
                <a:srgbClr val="33CC33"/>
              </a:solidFill>
              <a:ln w="12700">
                <a:solidFill>
                  <a:schemeClr val="tx1"/>
                </a:solidFill>
                <a:round/>
                <a:headEnd/>
                <a:tailEnd/>
              </a:ln>
            </p:spPr>
            <p:txBody>
              <a:bodyPr wrap="none" anchor="ctr"/>
              <a:lstStyle/>
              <a:p>
                <a:pPr eaLnBrk="0" hangingPunct="0"/>
                <a:endParaRPr lang="en-US" sz="1800">
                  <a:solidFill>
                    <a:srgbClr val="0000FF"/>
                  </a:solidFill>
                  <a:latin typeface="Arial Unicode MS" pitchFamily="34" charset="-128"/>
                  <a:ea typeface="Arial Unicode MS" pitchFamily="34" charset="-128"/>
                  <a:cs typeface="Arial Unicode MS" pitchFamily="34" charset="-128"/>
                </a:endParaRPr>
              </a:p>
            </p:txBody>
          </p:sp>
          <p:sp>
            <p:nvSpPr>
              <p:cNvPr id="64" name="Oval 42"/>
              <p:cNvSpPr>
                <a:spLocks noChangeArrowheads="1"/>
              </p:cNvSpPr>
              <p:nvPr/>
            </p:nvSpPr>
            <p:spPr bwMode="auto">
              <a:xfrm>
                <a:off x="6003925" y="3367088"/>
                <a:ext cx="90488" cy="80962"/>
              </a:xfrm>
              <a:prstGeom prst="ellipse">
                <a:avLst/>
              </a:prstGeom>
              <a:solidFill>
                <a:srgbClr val="FF3300"/>
              </a:solidFill>
              <a:ln w="12700">
                <a:solidFill>
                  <a:schemeClr val="tx1"/>
                </a:solidFill>
                <a:round/>
                <a:headEnd/>
                <a:tailEnd/>
              </a:ln>
            </p:spPr>
            <p:txBody>
              <a:bodyPr wrap="none" anchor="ctr"/>
              <a:lstStyle/>
              <a:p>
                <a:pPr eaLnBrk="0" hangingPunct="0"/>
                <a:endParaRPr lang="en-US" sz="1800">
                  <a:solidFill>
                    <a:srgbClr val="0000FF"/>
                  </a:solidFill>
                  <a:latin typeface="Arial Unicode MS" pitchFamily="34" charset="-128"/>
                  <a:ea typeface="Arial Unicode MS" pitchFamily="34" charset="-128"/>
                  <a:cs typeface="Arial Unicode MS" pitchFamily="34" charset="-128"/>
                </a:endParaRPr>
              </a:p>
            </p:txBody>
          </p:sp>
          <p:sp>
            <p:nvSpPr>
              <p:cNvPr id="65" name="Oval 43"/>
              <p:cNvSpPr>
                <a:spLocks noChangeArrowheads="1"/>
              </p:cNvSpPr>
              <p:nvPr/>
            </p:nvSpPr>
            <p:spPr bwMode="auto">
              <a:xfrm>
                <a:off x="8229600" y="2185988"/>
                <a:ext cx="92075" cy="80962"/>
              </a:xfrm>
              <a:prstGeom prst="ellipse">
                <a:avLst/>
              </a:prstGeom>
              <a:solidFill>
                <a:srgbClr val="FF3300"/>
              </a:solidFill>
              <a:ln w="12700">
                <a:solidFill>
                  <a:schemeClr val="tx1"/>
                </a:solidFill>
                <a:round/>
                <a:headEnd/>
                <a:tailEnd/>
              </a:ln>
            </p:spPr>
            <p:txBody>
              <a:bodyPr wrap="none" anchor="ctr"/>
              <a:lstStyle/>
              <a:p>
                <a:pPr eaLnBrk="0" hangingPunct="0"/>
                <a:endParaRPr lang="en-US" sz="1800">
                  <a:solidFill>
                    <a:srgbClr val="0000FF"/>
                  </a:solidFill>
                  <a:latin typeface="Arial Unicode MS" pitchFamily="34" charset="-128"/>
                  <a:ea typeface="Arial Unicode MS" pitchFamily="34" charset="-128"/>
                  <a:cs typeface="Arial Unicode MS" pitchFamily="34" charset="-128"/>
                </a:endParaRPr>
              </a:p>
            </p:txBody>
          </p:sp>
          <p:sp>
            <p:nvSpPr>
              <p:cNvPr id="66" name="Oval 44"/>
              <p:cNvSpPr>
                <a:spLocks noChangeArrowheads="1"/>
              </p:cNvSpPr>
              <p:nvPr/>
            </p:nvSpPr>
            <p:spPr bwMode="auto">
              <a:xfrm>
                <a:off x="7140575" y="1701800"/>
                <a:ext cx="92075" cy="79375"/>
              </a:xfrm>
              <a:prstGeom prst="ellipse">
                <a:avLst/>
              </a:prstGeom>
              <a:solidFill>
                <a:srgbClr val="FF3300"/>
              </a:solidFill>
              <a:ln w="12700">
                <a:solidFill>
                  <a:schemeClr val="tx1"/>
                </a:solidFill>
                <a:round/>
                <a:headEnd/>
                <a:tailEnd/>
              </a:ln>
            </p:spPr>
            <p:txBody>
              <a:bodyPr wrap="none" anchor="ctr"/>
              <a:lstStyle/>
              <a:p>
                <a:pPr eaLnBrk="0" hangingPunct="0"/>
                <a:endParaRPr lang="en-US" sz="1800">
                  <a:solidFill>
                    <a:srgbClr val="0000FF"/>
                  </a:solidFill>
                  <a:latin typeface="Arial Unicode MS" pitchFamily="34" charset="-128"/>
                  <a:ea typeface="Arial Unicode MS" pitchFamily="34" charset="-128"/>
                  <a:cs typeface="Arial Unicode MS" pitchFamily="34" charset="-128"/>
                </a:endParaRPr>
              </a:p>
            </p:txBody>
          </p:sp>
          <p:sp>
            <p:nvSpPr>
              <p:cNvPr id="67" name="Oval 34"/>
              <p:cNvSpPr>
                <a:spLocks noChangeArrowheads="1"/>
              </p:cNvSpPr>
              <p:nvPr/>
            </p:nvSpPr>
            <p:spPr bwMode="auto">
              <a:xfrm>
                <a:off x="7556500" y="3489325"/>
                <a:ext cx="90488" cy="79375"/>
              </a:xfrm>
              <a:prstGeom prst="ellipse">
                <a:avLst/>
              </a:prstGeom>
              <a:solidFill>
                <a:schemeClr val="accent1"/>
              </a:solidFill>
              <a:ln w="12700">
                <a:solidFill>
                  <a:schemeClr val="tx1"/>
                </a:solidFill>
                <a:round/>
                <a:headEnd/>
                <a:tailEnd/>
              </a:ln>
            </p:spPr>
            <p:txBody>
              <a:bodyPr wrap="none" anchor="ctr"/>
              <a:lstStyle/>
              <a:p>
                <a:pPr eaLnBrk="0" hangingPunct="0"/>
                <a:endParaRPr lang="en-US" sz="1800">
                  <a:solidFill>
                    <a:srgbClr val="0000FF"/>
                  </a:solidFill>
                  <a:latin typeface="Arial Unicode MS" pitchFamily="34" charset="-128"/>
                  <a:ea typeface="Arial Unicode MS" pitchFamily="34" charset="-128"/>
                  <a:cs typeface="Arial Unicode MS" pitchFamily="34" charset="-128"/>
                </a:endParaRPr>
              </a:p>
            </p:txBody>
          </p:sp>
          <p:sp>
            <p:nvSpPr>
              <p:cNvPr id="68" name="Oval 34"/>
              <p:cNvSpPr>
                <a:spLocks noChangeArrowheads="1"/>
              </p:cNvSpPr>
              <p:nvPr/>
            </p:nvSpPr>
            <p:spPr bwMode="auto">
              <a:xfrm>
                <a:off x="6337300" y="3492500"/>
                <a:ext cx="90488" cy="79375"/>
              </a:xfrm>
              <a:prstGeom prst="ellipse">
                <a:avLst/>
              </a:prstGeom>
              <a:solidFill>
                <a:schemeClr val="accent1"/>
              </a:solidFill>
              <a:ln w="12700">
                <a:solidFill>
                  <a:schemeClr val="tx1"/>
                </a:solidFill>
                <a:round/>
                <a:headEnd/>
                <a:tailEnd/>
              </a:ln>
            </p:spPr>
            <p:txBody>
              <a:bodyPr wrap="none" anchor="ctr"/>
              <a:lstStyle/>
              <a:p>
                <a:pPr eaLnBrk="0" hangingPunct="0"/>
                <a:endParaRPr lang="en-US" sz="1800">
                  <a:solidFill>
                    <a:srgbClr val="0000FF"/>
                  </a:solidFill>
                  <a:latin typeface="Arial Unicode MS" pitchFamily="34" charset="-128"/>
                  <a:ea typeface="Arial Unicode MS" pitchFamily="34" charset="-128"/>
                  <a:cs typeface="Arial Unicode MS" pitchFamily="34" charset="-128"/>
                </a:endParaRPr>
              </a:p>
            </p:txBody>
          </p:sp>
        </p:grpSp>
      </p:grpSp>
      <p:pic>
        <p:nvPicPr>
          <p:cNvPr id="71" name="Picture 5"/>
          <p:cNvPicPr>
            <a:picLocks noChangeAspect="1" noChangeArrowheads="1"/>
          </p:cNvPicPr>
          <p:nvPr/>
        </p:nvPicPr>
        <p:blipFill>
          <a:blip r:embed="rId3" cstate="print"/>
          <a:srcRect/>
          <a:stretch>
            <a:fillRect/>
          </a:stretch>
        </p:blipFill>
        <p:spPr bwMode="auto">
          <a:xfrm>
            <a:off x="990600" y="2819400"/>
            <a:ext cx="2425239" cy="830262"/>
          </a:xfrm>
          <a:prstGeom prst="rect">
            <a:avLst/>
          </a:prstGeom>
          <a:noFill/>
          <a:ln w="9525">
            <a:solidFill>
              <a:schemeClr val="tx1"/>
            </a:solidFill>
            <a:miter lim="800000"/>
            <a:headEnd/>
            <a:tailEnd/>
          </a:ln>
          <a:effectLst>
            <a:reflection blurRad="6350" stA="50000" endA="300" endPos="55000" dir="5400000" sy="-100000" algn="bl" rotWithShape="0"/>
          </a:effectLst>
        </p:spPr>
      </p:pic>
      <p:sp>
        <p:nvSpPr>
          <p:cNvPr id="33" name="Slide Number Placeholder 32"/>
          <p:cNvSpPr>
            <a:spLocks noGrp="1"/>
          </p:cNvSpPr>
          <p:nvPr>
            <p:ph type="sldNum" sz="quarter" idx="12"/>
          </p:nvPr>
        </p:nvSpPr>
        <p:spPr/>
        <p:txBody>
          <a:bodyPr/>
          <a:lstStyle/>
          <a:p>
            <a:fld id="{20159820-A736-45E8-9B53-D35D9F93E971}"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295400"/>
            <a:ext cx="7772400" cy="1470025"/>
          </a:xfrm>
        </p:spPr>
        <p:txBody>
          <a:bodyPr/>
          <a:lstStyle/>
          <a:p>
            <a:r>
              <a:rPr lang="en-US" dirty="0"/>
              <a:t>Design of Experiments</a:t>
            </a:r>
          </a:p>
        </p:txBody>
      </p:sp>
      <p:pic>
        <p:nvPicPr>
          <p:cNvPr id="2052" name="Picture 4" descr="BB DOE Logo"/>
          <p:cNvPicPr>
            <a:picLocks noChangeAspect="1" noChangeArrowheads="1"/>
          </p:cNvPicPr>
          <p:nvPr/>
        </p:nvPicPr>
        <p:blipFill>
          <a:blip r:embed="rId3" cstate="print"/>
          <a:srcRect/>
          <a:stretch>
            <a:fillRect/>
          </a:stretch>
        </p:blipFill>
        <p:spPr bwMode="auto">
          <a:xfrm>
            <a:off x="6934200" y="4419600"/>
            <a:ext cx="1633538" cy="1662113"/>
          </a:xfrm>
          <a:prstGeom prst="rect">
            <a:avLst/>
          </a:prstGeom>
          <a:noFill/>
        </p:spPr>
      </p:pic>
      <p:sp>
        <p:nvSpPr>
          <p:cNvPr id="5" name="Slide Number Placeholder 4"/>
          <p:cNvSpPr>
            <a:spLocks noGrp="1"/>
          </p:cNvSpPr>
          <p:nvPr>
            <p:ph type="sldNum" sz="quarter" idx="12"/>
          </p:nvPr>
        </p:nvSpPr>
        <p:spPr/>
        <p:txBody>
          <a:bodyPr/>
          <a:lstStyle/>
          <a:p>
            <a:fld id="{20159820-A736-45E8-9B53-D35D9F93E971}" type="slidenum">
              <a:rPr lang="en-US" smtClean="0"/>
              <a:pPr/>
              <a:t>14</a:t>
            </a:fld>
            <a:endParaRPr lang="en-US"/>
          </a:p>
        </p:txBody>
      </p:sp>
      <p:sp>
        <p:nvSpPr>
          <p:cNvPr id="7" name="Rectangle 3"/>
          <p:cNvSpPr>
            <a:spLocks noGrp="1" noChangeArrowheads="1"/>
          </p:cNvSpPr>
          <p:nvPr>
            <p:ph type="subTitle" idx="1"/>
          </p:nvPr>
        </p:nvSpPr>
        <p:spPr>
          <a:xfrm>
            <a:off x="1371600" y="3733800"/>
            <a:ext cx="6400800" cy="1143000"/>
          </a:xfrm>
        </p:spPr>
        <p:txBody>
          <a:bodyPr/>
          <a:lstStyle/>
          <a:p>
            <a:pPr eaLnBrk="1" hangingPunct="1">
              <a:lnSpc>
                <a:spcPct val="80000"/>
              </a:lnSpc>
            </a:pPr>
            <a:r>
              <a:rPr lang="fr-FR" sz="1800" b="1" dirty="0" smtClean="0">
                <a:solidFill>
                  <a:srgbClr val="333399"/>
                </a:solidFill>
                <a:latin typeface="Verdana" pitchFamily="34" charset="0"/>
              </a:rPr>
              <a:t>860 Greenbrier </a:t>
            </a:r>
            <a:r>
              <a:rPr lang="fr-FR" sz="1800" b="1" dirty="0" err="1" smtClean="0">
                <a:solidFill>
                  <a:srgbClr val="333399"/>
                </a:solidFill>
                <a:latin typeface="Verdana" pitchFamily="34" charset="0"/>
              </a:rPr>
              <a:t>Circle</a:t>
            </a:r>
            <a:endParaRPr lang="fr-FR" sz="1800" b="1" dirty="0" smtClean="0">
              <a:solidFill>
                <a:srgbClr val="333399"/>
              </a:solidFill>
              <a:latin typeface="Verdana" pitchFamily="34" charset="0"/>
            </a:endParaRPr>
          </a:p>
          <a:p>
            <a:pPr eaLnBrk="1" hangingPunct="1">
              <a:lnSpc>
                <a:spcPct val="80000"/>
              </a:lnSpc>
            </a:pPr>
            <a:r>
              <a:rPr lang="fr-FR" sz="1800" b="1" dirty="0" smtClean="0">
                <a:solidFill>
                  <a:srgbClr val="333399"/>
                </a:solidFill>
                <a:latin typeface="Verdana" pitchFamily="34" charset="0"/>
              </a:rPr>
              <a:t>Suite 305</a:t>
            </a:r>
          </a:p>
          <a:p>
            <a:pPr eaLnBrk="1" hangingPunct="1">
              <a:lnSpc>
                <a:spcPct val="80000"/>
              </a:lnSpc>
            </a:pPr>
            <a:r>
              <a:rPr lang="fr-FR" sz="1800" b="1" dirty="0" smtClean="0">
                <a:solidFill>
                  <a:srgbClr val="333399"/>
                </a:solidFill>
                <a:latin typeface="Verdana" pitchFamily="34" charset="0"/>
              </a:rPr>
              <a:t>Chesapeake, VA 23320</a:t>
            </a:r>
          </a:p>
          <a:p>
            <a:pPr eaLnBrk="1" hangingPunct="1">
              <a:lnSpc>
                <a:spcPct val="80000"/>
              </a:lnSpc>
            </a:pPr>
            <a:r>
              <a:rPr lang="fr-FR" sz="1400" b="1" dirty="0" smtClean="0">
                <a:solidFill>
                  <a:srgbClr val="333399"/>
                </a:solidFill>
                <a:latin typeface="Verdana" pitchFamily="34" charset="0"/>
                <a:hlinkClick r:id="rId4"/>
              </a:rPr>
              <a:t>www.avwtech.com</a:t>
            </a:r>
            <a:endParaRPr lang="fr-FR" sz="1400" b="1" dirty="0" smtClean="0">
              <a:solidFill>
                <a:srgbClr val="333399"/>
              </a:solidFill>
              <a:latin typeface="Verdana" pitchFamily="34" charset="0"/>
            </a:endParaRPr>
          </a:p>
        </p:txBody>
      </p:sp>
      <p:sp>
        <p:nvSpPr>
          <p:cNvPr id="8" name="Text Box 4"/>
          <p:cNvSpPr txBox="1">
            <a:spLocks noChangeArrowheads="1"/>
          </p:cNvSpPr>
          <p:nvPr/>
        </p:nvSpPr>
        <p:spPr bwMode="auto">
          <a:xfrm>
            <a:off x="2590800" y="5105400"/>
            <a:ext cx="4267200" cy="1477328"/>
          </a:xfrm>
          <a:prstGeom prst="rect">
            <a:avLst/>
          </a:prstGeom>
          <a:noFill/>
          <a:ln w="9525">
            <a:noFill/>
            <a:miter lim="800000"/>
            <a:headEnd/>
            <a:tailEnd/>
          </a:ln>
        </p:spPr>
        <p:txBody>
          <a:bodyPr wrap="square">
            <a:spAutoFit/>
          </a:bodyPr>
          <a:lstStyle/>
          <a:p>
            <a:pPr algn="ctr">
              <a:spcBef>
                <a:spcPct val="0"/>
              </a:spcBef>
            </a:pPr>
            <a:r>
              <a:rPr lang="en-US" b="1" dirty="0">
                <a:solidFill>
                  <a:srgbClr val="333399"/>
                </a:solidFill>
              </a:rPr>
              <a:t>Phone:</a:t>
            </a:r>
          </a:p>
          <a:p>
            <a:pPr algn="ctr">
              <a:spcBef>
                <a:spcPct val="0"/>
              </a:spcBef>
            </a:pPr>
            <a:r>
              <a:rPr lang="en-US" b="1" dirty="0" smtClean="0">
                <a:solidFill>
                  <a:srgbClr val="333399"/>
                </a:solidFill>
              </a:rPr>
              <a:t>757-361-9011</a:t>
            </a:r>
            <a:endParaRPr lang="en-US" b="1" dirty="0">
              <a:solidFill>
                <a:srgbClr val="333399"/>
              </a:solidFill>
            </a:endParaRPr>
          </a:p>
          <a:p>
            <a:pPr algn="ctr">
              <a:spcBef>
                <a:spcPct val="0"/>
              </a:spcBef>
            </a:pPr>
            <a:endParaRPr lang="en-US" b="1" dirty="0">
              <a:solidFill>
                <a:srgbClr val="333399"/>
              </a:solidFill>
            </a:endParaRPr>
          </a:p>
          <a:p>
            <a:pPr algn="ctr">
              <a:spcBef>
                <a:spcPct val="0"/>
              </a:spcBef>
            </a:pPr>
            <a:r>
              <a:rPr lang="en-US" b="1" dirty="0">
                <a:solidFill>
                  <a:srgbClr val="333399"/>
                </a:solidFill>
              </a:rPr>
              <a:t>Fax:</a:t>
            </a:r>
          </a:p>
          <a:p>
            <a:pPr algn="ctr">
              <a:spcBef>
                <a:spcPct val="0"/>
              </a:spcBef>
            </a:pPr>
            <a:r>
              <a:rPr lang="en-US" b="1" dirty="0">
                <a:solidFill>
                  <a:srgbClr val="333399"/>
                </a:solidFill>
              </a:rPr>
              <a:t>757-361-9585</a:t>
            </a:r>
          </a:p>
        </p:txBody>
      </p:sp>
      <p:sp>
        <p:nvSpPr>
          <p:cNvPr id="9" name="Rectangle 3"/>
          <p:cNvSpPr txBox="1">
            <a:spLocks noChangeArrowheads="1"/>
          </p:cNvSpPr>
          <p:nvPr/>
        </p:nvSpPr>
        <p:spPr bwMode="auto">
          <a:xfrm>
            <a:off x="1082675" y="2895600"/>
            <a:ext cx="7239000" cy="1143000"/>
          </a:xfrm>
          <a:prstGeom prst="rect">
            <a:avLst/>
          </a:prstGeom>
          <a:noFill/>
          <a:ln w="9525">
            <a:noFill/>
            <a:miter lim="800000"/>
            <a:headEnd/>
            <a:tailEnd/>
          </a:ln>
        </p:spPr>
        <p:txBody>
          <a:bodyPr/>
          <a:lstStyle/>
          <a:p>
            <a:pPr algn="ctr">
              <a:lnSpc>
                <a:spcPct val="80000"/>
              </a:lnSpc>
              <a:spcBef>
                <a:spcPct val="20000"/>
              </a:spcBef>
              <a:defRPr/>
            </a:pPr>
            <a:r>
              <a:rPr lang="fr-FR" sz="1600" b="1" kern="0" dirty="0" err="1">
                <a:solidFill>
                  <a:srgbClr val="333399"/>
                </a:solidFill>
                <a:latin typeface="+mn-lt"/>
              </a:rPr>
              <a:t>Presenter</a:t>
            </a:r>
            <a:r>
              <a:rPr lang="fr-FR" sz="1600" b="1" kern="0" dirty="0">
                <a:solidFill>
                  <a:srgbClr val="333399"/>
                </a:solidFill>
                <a:latin typeface="+mn-lt"/>
              </a:rPr>
              <a:t>:  </a:t>
            </a:r>
            <a:r>
              <a:rPr lang="fr-FR" sz="1600" b="1" kern="0" dirty="0" smtClean="0">
                <a:solidFill>
                  <a:srgbClr val="333399"/>
                </a:solidFill>
                <a:latin typeface="+mn-lt"/>
              </a:rPr>
              <a:t>Chris Hauser</a:t>
            </a:r>
            <a:endParaRPr lang="fr-FR" sz="1600" b="1" kern="0" dirty="0">
              <a:solidFill>
                <a:srgbClr val="333399"/>
              </a:solidFill>
              <a:latin typeface="+mn-lt"/>
            </a:endParaRPr>
          </a:p>
          <a:p>
            <a:pPr>
              <a:lnSpc>
                <a:spcPct val="80000"/>
              </a:lnSpc>
              <a:spcBef>
                <a:spcPct val="20000"/>
              </a:spcBef>
              <a:defRPr/>
            </a:pPr>
            <a:endParaRPr lang="fr-FR" sz="1600" b="1" kern="0" dirty="0">
              <a:solidFill>
                <a:srgbClr val="333399"/>
              </a:solidFill>
              <a:latin typeface="+mn-lt"/>
            </a:endParaRPr>
          </a:p>
        </p:txBody>
      </p:sp>
      <p:sp>
        <p:nvSpPr>
          <p:cNvPr id="10" name="Text Box 11"/>
          <p:cNvSpPr txBox="1">
            <a:spLocks noChangeArrowheads="1"/>
          </p:cNvSpPr>
          <p:nvPr/>
        </p:nvSpPr>
        <p:spPr bwMode="auto">
          <a:xfrm>
            <a:off x="1371600" y="6583363"/>
            <a:ext cx="6629400" cy="274637"/>
          </a:xfrm>
          <a:prstGeom prst="rect">
            <a:avLst/>
          </a:prstGeom>
          <a:noFill/>
          <a:ln w="9525">
            <a:noFill/>
            <a:miter lim="800000"/>
            <a:headEnd/>
            <a:tailEnd/>
          </a:ln>
        </p:spPr>
        <p:txBody>
          <a:bodyPr>
            <a:spAutoFit/>
          </a:bodyPr>
          <a:lstStyle/>
          <a:p>
            <a:pPr algn="ctr"/>
            <a:r>
              <a:rPr lang="en-US" sz="1200" dirty="0">
                <a:solidFill>
                  <a:srgbClr val="FF0000"/>
                </a:solidFill>
                <a:latin typeface="Arial" charset="0"/>
              </a:rPr>
              <a:t>AVW Technologies, Inc</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33400" y="1524000"/>
            <a:ext cx="8153400" cy="5109091"/>
          </a:xfrm>
          <a:prstGeom prst="rect">
            <a:avLst/>
          </a:prstGeom>
          <a:noFill/>
        </p:spPr>
        <p:txBody>
          <a:bodyPr wrap="square" rtlCol="0">
            <a:spAutoFit/>
          </a:bodyPr>
          <a:lstStyle/>
          <a:p>
            <a:pPr>
              <a:tabLst>
                <a:tab pos="1262063" algn="l"/>
              </a:tabLst>
            </a:pPr>
            <a:r>
              <a:rPr lang="en-US" dirty="0" smtClean="0"/>
              <a:t>“Testing </a:t>
            </a:r>
            <a:r>
              <a:rPr lang="en-US" dirty="0"/>
              <a:t>is a critical element of systems engineering, as it allows engineers to </a:t>
            </a:r>
            <a:r>
              <a:rPr lang="en-US" sz="2400" b="1" u="sng" dirty="0">
                <a:solidFill>
                  <a:srgbClr val="FF0000"/>
                </a:solidFill>
              </a:rPr>
              <a:t>ensure </a:t>
            </a:r>
            <a:r>
              <a:rPr lang="en-US" sz="2400" b="1" u="sng" dirty="0" smtClean="0">
                <a:solidFill>
                  <a:srgbClr val="FF0000"/>
                </a:solidFill>
              </a:rPr>
              <a:t>that products </a:t>
            </a:r>
            <a:r>
              <a:rPr lang="en-US" sz="2400" b="1" u="sng" dirty="0">
                <a:solidFill>
                  <a:srgbClr val="FF0000"/>
                </a:solidFill>
              </a:rPr>
              <a:t>meet specifications before they go into production</a:t>
            </a:r>
            <a:r>
              <a:rPr lang="en-US" sz="2400" dirty="0"/>
              <a:t>.</a:t>
            </a:r>
            <a:r>
              <a:rPr lang="en-US" dirty="0"/>
              <a:t> The testing literature, however, </a:t>
            </a:r>
            <a:r>
              <a:rPr lang="en-US" dirty="0" smtClean="0"/>
              <a:t>has been </a:t>
            </a:r>
            <a:r>
              <a:rPr lang="en-US" dirty="0"/>
              <a:t>largely theoretical, and is difficult to apply to real world decisions that testers and </a:t>
            </a:r>
            <a:r>
              <a:rPr lang="en-US" dirty="0" smtClean="0"/>
              <a:t>program managers </a:t>
            </a:r>
            <a:r>
              <a:rPr lang="en-US" dirty="0"/>
              <a:t>face daily. Nowhere is this problem more present than for military systems, </a:t>
            </a:r>
            <a:r>
              <a:rPr lang="en-US" dirty="0" smtClean="0"/>
              <a:t>where testing </a:t>
            </a:r>
            <a:r>
              <a:rPr lang="en-US" dirty="0"/>
              <a:t>is complicated by of a variety of factors like politics and the complexities of </a:t>
            </a:r>
            <a:r>
              <a:rPr lang="en-US" dirty="0" smtClean="0"/>
              <a:t>military operations</a:t>
            </a:r>
            <a:r>
              <a:rPr lang="en-US" dirty="0"/>
              <a:t>. Because of the uniqueness of military systems, </a:t>
            </a:r>
            <a:r>
              <a:rPr lang="en-US" sz="2400" b="1" u="sng" dirty="0">
                <a:solidFill>
                  <a:srgbClr val="FF0000"/>
                </a:solidFill>
              </a:rPr>
              <a:t>the consequences of failure can </a:t>
            </a:r>
            <a:r>
              <a:rPr lang="en-US" sz="2400" b="1" u="sng" dirty="0" smtClean="0">
                <a:solidFill>
                  <a:srgbClr val="FF0000"/>
                </a:solidFill>
              </a:rPr>
              <a:t>be very </a:t>
            </a:r>
            <a:r>
              <a:rPr lang="en-US" sz="2400" b="1" u="sng" dirty="0">
                <a:solidFill>
                  <a:srgbClr val="FF0000"/>
                </a:solidFill>
              </a:rPr>
              <a:t>large</a:t>
            </a:r>
            <a:r>
              <a:rPr lang="en-US" sz="2400" b="1" u="sng" dirty="0"/>
              <a:t> </a:t>
            </a:r>
            <a:r>
              <a:rPr lang="en-US" dirty="0"/>
              <a:t>and thus require special testing considerations, as program managers need to </a:t>
            </a:r>
            <a:r>
              <a:rPr lang="en-US" dirty="0" smtClean="0"/>
              <a:t>make absolutely </a:t>
            </a:r>
            <a:r>
              <a:rPr lang="en-US" dirty="0"/>
              <a:t>sure that the system will not fail. In </a:t>
            </a:r>
            <a:r>
              <a:rPr lang="en-US" dirty="0" smtClean="0"/>
              <a:t>short,  </a:t>
            </a:r>
            <a:r>
              <a:rPr lang="en-US" sz="2800" i="1" u="sng" dirty="0" smtClean="0">
                <a:solidFill>
                  <a:srgbClr val="FF0000"/>
                </a:solidFill>
              </a:rPr>
              <a:t>because </a:t>
            </a:r>
            <a:r>
              <a:rPr lang="en-US" sz="2800" i="1" u="sng" dirty="0">
                <a:solidFill>
                  <a:srgbClr val="FF0000"/>
                </a:solidFill>
              </a:rPr>
              <a:t>of the high stakes </a:t>
            </a:r>
            <a:r>
              <a:rPr lang="en-US" sz="2800" i="1" u="sng" dirty="0" smtClean="0">
                <a:solidFill>
                  <a:srgbClr val="FF0000"/>
                </a:solidFill>
              </a:rPr>
              <a:t>consequences associated </a:t>
            </a:r>
            <a:r>
              <a:rPr lang="en-US" sz="2800" i="1" u="sng" dirty="0">
                <a:solidFill>
                  <a:srgbClr val="FF0000"/>
                </a:solidFill>
              </a:rPr>
              <a:t>with the development and use of military systems, testers must adjust their </a:t>
            </a:r>
            <a:r>
              <a:rPr lang="en-US" sz="2800" i="1" u="sng" dirty="0" smtClean="0">
                <a:solidFill>
                  <a:srgbClr val="FF0000"/>
                </a:solidFill>
              </a:rPr>
              <a:t>testing strategies </a:t>
            </a:r>
            <a:r>
              <a:rPr lang="en-US" sz="2800" i="1" u="sng" dirty="0">
                <a:solidFill>
                  <a:srgbClr val="FF0000"/>
                </a:solidFill>
              </a:rPr>
              <a:t>to ensure that high stakes consequences are adequately mitigated</a:t>
            </a:r>
            <a:r>
              <a:rPr lang="en-US" sz="2000" i="1" u="sng" dirty="0" smtClean="0"/>
              <a:t>.”</a:t>
            </a:r>
            <a:endParaRPr lang="en-US" sz="2000" i="1" u="sng" dirty="0"/>
          </a:p>
        </p:txBody>
      </p:sp>
      <p:sp>
        <p:nvSpPr>
          <p:cNvPr id="8" name="TextBox 7"/>
          <p:cNvSpPr txBox="1"/>
          <p:nvPr/>
        </p:nvSpPr>
        <p:spPr>
          <a:xfrm>
            <a:off x="685800" y="6488668"/>
            <a:ext cx="8458200" cy="261610"/>
          </a:xfrm>
          <a:prstGeom prst="rect">
            <a:avLst/>
          </a:prstGeom>
          <a:noFill/>
        </p:spPr>
        <p:txBody>
          <a:bodyPr wrap="square" rtlCol="0">
            <a:spAutoFit/>
          </a:bodyPr>
          <a:lstStyle/>
          <a:p>
            <a:r>
              <a:rPr lang="en-US" sz="1100" b="1" dirty="0" smtClean="0"/>
              <a:t>Excerpt: Testing </a:t>
            </a:r>
            <a:r>
              <a:rPr lang="en-US" sz="1100" b="1" dirty="0"/>
              <a:t>and Evaluation of Military Systems in a High Stakes </a:t>
            </a:r>
            <a:r>
              <a:rPr lang="en-US" sz="1100" b="1" dirty="0" smtClean="0"/>
              <a:t>Environment, Raphael Moyer</a:t>
            </a:r>
            <a:r>
              <a:rPr lang="en-US" sz="1100" dirty="0" smtClean="0"/>
              <a:t>, Abstract submitted to MIT, June 2010</a:t>
            </a:r>
            <a:endParaRPr lang="en-US" sz="1100" b="1" dirty="0" smtClean="0"/>
          </a:p>
        </p:txBody>
      </p:sp>
      <p:sp>
        <p:nvSpPr>
          <p:cNvPr id="9" name="TextBox 8"/>
          <p:cNvSpPr txBox="1"/>
          <p:nvPr/>
        </p:nvSpPr>
        <p:spPr>
          <a:xfrm>
            <a:off x="3581400" y="685800"/>
            <a:ext cx="2590800" cy="769441"/>
          </a:xfrm>
          <a:prstGeom prst="rect">
            <a:avLst/>
          </a:prstGeom>
          <a:noFill/>
        </p:spPr>
        <p:txBody>
          <a:bodyPr wrap="square" rtlCol="0">
            <a:spAutoFit/>
          </a:bodyPr>
          <a:lstStyle/>
          <a:p>
            <a:r>
              <a:rPr lang="en-US" sz="4400" dirty="0" smtClean="0"/>
              <a:t>Why Test? </a:t>
            </a:r>
            <a:endParaRPr lang="en-US" sz="4400" dirty="0"/>
          </a:p>
        </p:txBody>
      </p:sp>
      <p:sp>
        <p:nvSpPr>
          <p:cNvPr id="5" name="Slide Number Placeholder 4"/>
          <p:cNvSpPr>
            <a:spLocks noGrp="1"/>
          </p:cNvSpPr>
          <p:nvPr>
            <p:ph type="sldNum" sz="quarter" idx="12"/>
          </p:nvPr>
        </p:nvSpPr>
        <p:spPr>
          <a:xfrm>
            <a:off x="6934200" y="6569075"/>
            <a:ext cx="2133600" cy="365125"/>
          </a:xfrm>
        </p:spPr>
        <p:txBody>
          <a:bodyPr/>
          <a:lstStyle/>
          <a:p>
            <a:fld id="{20159820-A736-45E8-9B53-D35D9F93E971}" type="slidenum">
              <a:rPr lang="en-US" smtClean="0"/>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33400" y="1981200"/>
            <a:ext cx="8153400" cy="4247317"/>
          </a:xfrm>
          <a:prstGeom prst="rect">
            <a:avLst/>
          </a:prstGeom>
          <a:noFill/>
        </p:spPr>
        <p:txBody>
          <a:bodyPr wrap="square" rtlCol="0">
            <a:spAutoFit/>
          </a:bodyPr>
          <a:lstStyle/>
          <a:p>
            <a:r>
              <a:rPr lang="en-US" sz="2800" dirty="0"/>
              <a:t>- Why Test?</a:t>
            </a:r>
          </a:p>
          <a:p>
            <a:r>
              <a:rPr lang="en-US" sz="2800" dirty="0" smtClean="0"/>
              <a:t>	- Test </a:t>
            </a:r>
            <a:r>
              <a:rPr lang="en-US" sz="2800" dirty="0"/>
              <a:t>to learn and bound capabilities</a:t>
            </a:r>
          </a:p>
          <a:p>
            <a:r>
              <a:rPr lang="en-US" sz="2800" dirty="0" smtClean="0"/>
              <a:t>	- Does system meet capability requirements?</a:t>
            </a:r>
          </a:p>
          <a:p>
            <a:r>
              <a:rPr lang="en-US" sz="2800" dirty="0" smtClean="0"/>
              <a:t>	- What is actual system performance?</a:t>
            </a:r>
          </a:p>
          <a:p>
            <a:r>
              <a:rPr lang="en-US" sz="2800" dirty="0" smtClean="0"/>
              <a:t>-Why learn?</a:t>
            </a:r>
            <a:endParaRPr lang="en-US" sz="2800" dirty="0" smtClean="0"/>
          </a:p>
          <a:p>
            <a:r>
              <a:rPr lang="en-US" sz="2800" dirty="0" smtClean="0"/>
              <a:t>	- </a:t>
            </a:r>
            <a:r>
              <a:rPr lang="en-US" sz="2800" dirty="0" smtClean="0"/>
              <a:t>How is system best employed? </a:t>
            </a:r>
            <a:endParaRPr lang="en-US" sz="2800" dirty="0" smtClean="0"/>
          </a:p>
          <a:p>
            <a:r>
              <a:rPr lang="en-US" sz="2800" dirty="0" smtClean="0"/>
              <a:t>	- </a:t>
            </a:r>
            <a:r>
              <a:rPr lang="en-US" sz="2800" dirty="0"/>
              <a:t>To enable program decisions</a:t>
            </a:r>
          </a:p>
          <a:p>
            <a:r>
              <a:rPr lang="en-US" sz="2800" dirty="0" smtClean="0"/>
              <a:t>	- </a:t>
            </a:r>
            <a:r>
              <a:rPr lang="en-US" sz="2800" dirty="0"/>
              <a:t>Develop best employment </a:t>
            </a:r>
            <a:r>
              <a:rPr lang="en-US" sz="2800" dirty="0" smtClean="0"/>
              <a:t>Tactics, Techniques 	   and Procedures</a:t>
            </a:r>
            <a:endParaRPr lang="en-US" sz="2800" dirty="0"/>
          </a:p>
          <a:p>
            <a:endParaRPr lang="en-US" i="1" dirty="0"/>
          </a:p>
        </p:txBody>
      </p:sp>
      <p:sp>
        <p:nvSpPr>
          <p:cNvPr id="9" name="TextBox 8"/>
          <p:cNvSpPr txBox="1"/>
          <p:nvPr/>
        </p:nvSpPr>
        <p:spPr>
          <a:xfrm>
            <a:off x="3581400" y="990600"/>
            <a:ext cx="2590800" cy="769441"/>
          </a:xfrm>
          <a:prstGeom prst="rect">
            <a:avLst/>
          </a:prstGeom>
          <a:noFill/>
        </p:spPr>
        <p:txBody>
          <a:bodyPr wrap="square" rtlCol="0">
            <a:spAutoFit/>
          </a:bodyPr>
          <a:lstStyle/>
          <a:p>
            <a:r>
              <a:rPr lang="en-US" sz="4400" dirty="0" smtClean="0"/>
              <a:t>DT &amp; OT</a:t>
            </a:r>
            <a:endParaRPr lang="en-US" sz="4400" dirty="0"/>
          </a:p>
        </p:txBody>
      </p:sp>
      <p:sp>
        <p:nvSpPr>
          <p:cNvPr id="4" name="Slide Number Placeholder 3"/>
          <p:cNvSpPr>
            <a:spLocks noGrp="1"/>
          </p:cNvSpPr>
          <p:nvPr>
            <p:ph type="sldNum" sz="quarter" idx="12"/>
          </p:nvPr>
        </p:nvSpPr>
        <p:spPr/>
        <p:txBody>
          <a:bodyPr/>
          <a:lstStyle/>
          <a:p>
            <a:fld id="{20159820-A736-45E8-9B53-D35D9F93E971}"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62000" y="1981200"/>
            <a:ext cx="8153400" cy="2677656"/>
          </a:xfrm>
          <a:prstGeom prst="rect">
            <a:avLst/>
          </a:prstGeom>
          <a:noFill/>
        </p:spPr>
        <p:txBody>
          <a:bodyPr wrap="square" rtlCol="0">
            <a:spAutoFit/>
          </a:bodyPr>
          <a:lstStyle/>
          <a:p>
            <a:pPr>
              <a:buFontTx/>
              <a:buChar char="-"/>
            </a:pPr>
            <a:r>
              <a:rPr lang="en-US" sz="2800" dirty="0" smtClean="0"/>
              <a:t> Focus </a:t>
            </a:r>
            <a:r>
              <a:rPr lang="en-US" sz="2800" dirty="0"/>
              <a:t>on the use Design of Experiments (DOE) within </a:t>
            </a:r>
            <a:r>
              <a:rPr lang="en-US" sz="2800" dirty="0" smtClean="0"/>
              <a:t> </a:t>
            </a:r>
          </a:p>
          <a:p>
            <a:r>
              <a:rPr lang="en-US" sz="2800" dirty="0" smtClean="0"/>
              <a:t> </a:t>
            </a:r>
            <a:r>
              <a:rPr lang="en-US" sz="2800" dirty="0" smtClean="0"/>
              <a:t> </a:t>
            </a:r>
            <a:r>
              <a:rPr lang="en-US" sz="2800" dirty="0" smtClean="0"/>
              <a:t>the </a:t>
            </a:r>
            <a:r>
              <a:rPr lang="en-US" sz="2800" dirty="0"/>
              <a:t>Test and Evaluation (T&amp;E) </a:t>
            </a:r>
            <a:r>
              <a:rPr lang="en-US" sz="2800" dirty="0" smtClean="0"/>
              <a:t>community.</a:t>
            </a:r>
          </a:p>
          <a:p>
            <a:pPr>
              <a:buFontTx/>
              <a:buChar char="-"/>
            </a:pPr>
            <a:endParaRPr lang="en-US" sz="2800" dirty="0" smtClean="0"/>
          </a:p>
          <a:p>
            <a:pPr>
              <a:buFontTx/>
              <a:buChar char="-"/>
            </a:pPr>
            <a:r>
              <a:rPr lang="en-US" sz="2800" dirty="0" smtClean="0"/>
              <a:t> Allows the </a:t>
            </a:r>
            <a:r>
              <a:rPr lang="en-US" sz="2800" dirty="0" smtClean="0"/>
              <a:t>prudent </a:t>
            </a:r>
            <a:r>
              <a:rPr lang="en-US" sz="2800" dirty="0"/>
              <a:t>tester </a:t>
            </a:r>
            <a:r>
              <a:rPr lang="en-US" sz="2800" dirty="0" smtClean="0"/>
              <a:t>to manage </a:t>
            </a:r>
            <a:r>
              <a:rPr lang="en-US" sz="2800" dirty="0" smtClean="0"/>
              <a:t>expectations </a:t>
            </a:r>
            <a:r>
              <a:rPr lang="en-US" sz="2800" dirty="0"/>
              <a:t>of </a:t>
            </a:r>
            <a:endParaRPr lang="en-US" sz="2800" dirty="0" smtClean="0"/>
          </a:p>
          <a:p>
            <a:r>
              <a:rPr lang="en-US" sz="2800" dirty="0" smtClean="0"/>
              <a:t>  stakeholders </a:t>
            </a:r>
            <a:r>
              <a:rPr lang="en-US" sz="2800" dirty="0"/>
              <a:t>as to how DOE can be applied to system- </a:t>
            </a:r>
            <a:r>
              <a:rPr lang="en-US" sz="2800" dirty="0" smtClean="0"/>
              <a:t>  </a:t>
            </a:r>
          </a:p>
          <a:p>
            <a:r>
              <a:rPr lang="en-US" sz="2800" dirty="0" smtClean="0"/>
              <a:t> </a:t>
            </a:r>
            <a:r>
              <a:rPr lang="en-US" sz="2800" dirty="0" smtClean="0"/>
              <a:t> s</a:t>
            </a:r>
            <a:r>
              <a:rPr lang="en-US" sz="2800" dirty="0" smtClean="0"/>
              <a:t>pecific </a:t>
            </a:r>
            <a:r>
              <a:rPr lang="en-US" sz="2800" dirty="0"/>
              <a:t>testing </a:t>
            </a:r>
            <a:endParaRPr lang="en-US" i="1" dirty="0"/>
          </a:p>
        </p:txBody>
      </p:sp>
      <p:sp>
        <p:nvSpPr>
          <p:cNvPr id="9" name="TextBox 8"/>
          <p:cNvSpPr txBox="1"/>
          <p:nvPr/>
        </p:nvSpPr>
        <p:spPr>
          <a:xfrm>
            <a:off x="2819400" y="990600"/>
            <a:ext cx="5257800" cy="769441"/>
          </a:xfrm>
          <a:prstGeom prst="rect">
            <a:avLst/>
          </a:prstGeom>
          <a:noFill/>
        </p:spPr>
        <p:txBody>
          <a:bodyPr wrap="square" rtlCol="0">
            <a:spAutoFit/>
          </a:bodyPr>
          <a:lstStyle/>
          <a:p>
            <a:r>
              <a:rPr lang="en-US" sz="4400" dirty="0" smtClean="0"/>
              <a:t>DOE  = Another Tool </a:t>
            </a:r>
            <a:endParaRPr lang="en-US" sz="4400" dirty="0"/>
          </a:p>
        </p:txBody>
      </p:sp>
      <p:sp>
        <p:nvSpPr>
          <p:cNvPr id="4" name="Slide Number Placeholder 3"/>
          <p:cNvSpPr>
            <a:spLocks noGrp="1"/>
          </p:cNvSpPr>
          <p:nvPr>
            <p:ph type="sldNum" sz="quarter" idx="12"/>
          </p:nvPr>
        </p:nvSpPr>
        <p:spPr/>
        <p:txBody>
          <a:bodyPr/>
          <a:lstStyle/>
          <a:p>
            <a:fld id="{20159820-A736-45E8-9B53-D35D9F93E971}" type="slidenum">
              <a:rPr lang="en-US" smtClean="0"/>
              <a:pPr/>
              <a:t>4</a:t>
            </a:fld>
            <a:endParaRPr lang="en-US"/>
          </a:p>
        </p:txBody>
      </p:sp>
      <p:pic>
        <p:nvPicPr>
          <p:cNvPr id="26626" name="Picture 2" descr="http://www.domyownpestcontrol.com/includes/brown_banded_roach.jpg"/>
          <p:cNvPicPr>
            <a:picLocks noChangeAspect="1" noChangeArrowheads="1"/>
          </p:cNvPicPr>
          <p:nvPr/>
        </p:nvPicPr>
        <p:blipFill>
          <a:blip r:embed="rId3" cstate="print"/>
          <a:srcRect/>
          <a:stretch>
            <a:fillRect/>
          </a:stretch>
        </p:blipFill>
        <p:spPr bwMode="auto">
          <a:xfrm>
            <a:off x="5257800" y="4495800"/>
            <a:ext cx="1935726" cy="2057400"/>
          </a:xfrm>
          <a:prstGeom prst="rect">
            <a:avLst/>
          </a:prstGeom>
          <a:noFill/>
        </p:spPr>
      </p:pic>
      <p:pic>
        <p:nvPicPr>
          <p:cNvPr id="26628" name="Picture 4" descr="http://1.bp.blogspot.com/_dd6e0sOIhLk/R2t4noYRn1I/AAAAAAAAAJM/bh0NtvJs6Kw/S506/bomb.jpg"/>
          <p:cNvPicPr>
            <a:picLocks noChangeAspect="1" noChangeArrowheads="1"/>
          </p:cNvPicPr>
          <p:nvPr/>
        </p:nvPicPr>
        <p:blipFill>
          <a:blip r:embed="rId4" cstate="print"/>
          <a:srcRect/>
          <a:stretch>
            <a:fillRect/>
          </a:stretch>
        </p:blipFill>
        <p:spPr bwMode="auto">
          <a:xfrm>
            <a:off x="6629400" y="5181600"/>
            <a:ext cx="1537712" cy="149542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286000" y="685800"/>
            <a:ext cx="7467600" cy="769441"/>
          </a:xfrm>
          <a:prstGeom prst="rect">
            <a:avLst/>
          </a:prstGeom>
          <a:noFill/>
        </p:spPr>
        <p:txBody>
          <a:bodyPr wrap="square" rtlCol="0">
            <a:spAutoFit/>
          </a:bodyPr>
          <a:lstStyle/>
          <a:p>
            <a:r>
              <a:rPr lang="en-US" sz="4400" dirty="0" smtClean="0"/>
              <a:t>7 Habits of Ineffective Testing</a:t>
            </a:r>
            <a:endParaRPr lang="en-US" sz="4400" dirty="0"/>
          </a:p>
        </p:txBody>
      </p:sp>
      <p:sp>
        <p:nvSpPr>
          <p:cNvPr id="4" name="Slide Number Placeholder 3"/>
          <p:cNvSpPr>
            <a:spLocks noGrp="1"/>
          </p:cNvSpPr>
          <p:nvPr>
            <p:ph type="sldNum" sz="quarter" idx="12"/>
          </p:nvPr>
        </p:nvSpPr>
        <p:spPr/>
        <p:txBody>
          <a:bodyPr/>
          <a:lstStyle/>
          <a:p>
            <a:fld id="{20159820-A736-45E8-9B53-D35D9F93E971}" type="slidenum">
              <a:rPr lang="en-US" smtClean="0"/>
              <a:pPr/>
              <a:t>5</a:t>
            </a:fld>
            <a:endParaRPr lang="en-US"/>
          </a:p>
        </p:txBody>
      </p:sp>
      <p:sp>
        <p:nvSpPr>
          <p:cNvPr id="5" name="TextBox 4"/>
          <p:cNvSpPr txBox="1"/>
          <p:nvPr/>
        </p:nvSpPr>
        <p:spPr>
          <a:xfrm>
            <a:off x="653791" y="1447800"/>
            <a:ext cx="7670241" cy="5170646"/>
          </a:xfrm>
          <a:prstGeom prst="rect">
            <a:avLst/>
          </a:prstGeom>
          <a:noFill/>
        </p:spPr>
        <p:txBody>
          <a:bodyPr wrap="none" rtlCol="0">
            <a:spAutoFit/>
          </a:bodyPr>
          <a:lstStyle/>
          <a:p>
            <a:r>
              <a:rPr lang="en-US" dirty="0" smtClean="0"/>
              <a:t> </a:t>
            </a:r>
            <a:r>
              <a:rPr lang="en-US" sz="2200" dirty="0" smtClean="0"/>
              <a:t>1. Stats are for wimps and </a:t>
            </a:r>
            <a:r>
              <a:rPr lang="en-US" sz="2200" dirty="0" err="1" smtClean="0"/>
              <a:t>simps</a:t>
            </a:r>
            <a:r>
              <a:rPr lang="en-US" sz="2200" dirty="0" smtClean="0"/>
              <a:t>.</a:t>
            </a:r>
          </a:p>
          <a:p>
            <a:endParaRPr lang="en-US" sz="2200" dirty="0" smtClean="0"/>
          </a:p>
          <a:p>
            <a:r>
              <a:rPr lang="en-US" sz="2200" dirty="0" smtClean="0"/>
              <a:t> </a:t>
            </a:r>
            <a:r>
              <a:rPr lang="en-US" sz="2200" dirty="0" smtClean="0"/>
              <a:t>2. Calling in the analyst/statistician only after the test is </a:t>
            </a:r>
            <a:r>
              <a:rPr lang="en-US" sz="2200" dirty="0" smtClean="0"/>
              <a:t>over</a:t>
            </a:r>
          </a:p>
          <a:p>
            <a:endParaRPr lang="en-US" sz="2200" dirty="0" smtClean="0"/>
          </a:p>
          <a:p>
            <a:r>
              <a:rPr lang="en-US" sz="2200" dirty="0" smtClean="0"/>
              <a:t> </a:t>
            </a:r>
            <a:r>
              <a:rPr lang="en-US" sz="2200" dirty="0" smtClean="0"/>
              <a:t>3. Use the same number of samples from the last successful test</a:t>
            </a:r>
            <a:r>
              <a:rPr lang="en-US" sz="2200" dirty="0" smtClean="0"/>
              <a:t>.</a:t>
            </a:r>
          </a:p>
          <a:p>
            <a:endParaRPr lang="en-US" sz="2200" dirty="0" smtClean="0"/>
          </a:p>
          <a:p>
            <a:r>
              <a:rPr lang="en-US" sz="2200" dirty="0" smtClean="0"/>
              <a:t> </a:t>
            </a:r>
            <a:r>
              <a:rPr lang="en-US" sz="2200" dirty="0" smtClean="0"/>
              <a:t>4. Assume the process is well understood and miss problem </a:t>
            </a:r>
            <a:endParaRPr lang="en-US" sz="2200" dirty="0" smtClean="0"/>
          </a:p>
          <a:p>
            <a:r>
              <a:rPr lang="en-US" sz="2200" dirty="0" smtClean="0"/>
              <a:t> </a:t>
            </a:r>
            <a:r>
              <a:rPr lang="en-US" sz="2200" dirty="0" smtClean="0"/>
              <a:t>    decomposition.</a:t>
            </a:r>
          </a:p>
          <a:p>
            <a:endParaRPr lang="en-US" sz="2200" dirty="0" smtClean="0"/>
          </a:p>
          <a:p>
            <a:r>
              <a:rPr lang="en-US" sz="2200" dirty="0" smtClean="0"/>
              <a:t> </a:t>
            </a:r>
            <a:r>
              <a:rPr lang="en-US" sz="2200" dirty="0" smtClean="0"/>
              <a:t>5. Fail to randomize runs, </a:t>
            </a:r>
            <a:endParaRPr lang="en-US" sz="2200" dirty="0" smtClean="0"/>
          </a:p>
          <a:p>
            <a:endParaRPr lang="en-US" sz="2200" dirty="0" smtClean="0"/>
          </a:p>
          <a:p>
            <a:r>
              <a:rPr lang="en-US" sz="2200" dirty="0" smtClean="0"/>
              <a:t>6</a:t>
            </a:r>
            <a:r>
              <a:rPr lang="en-US" sz="2200" dirty="0" smtClean="0"/>
              <a:t>. Fail to consider interactions</a:t>
            </a:r>
            <a:r>
              <a:rPr lang="en-US" sz="2200" dirty="0" smtClean="0"/>
              <a:t>.</a:t>
            </a:r>
          </a:p>
          <a:p>
            <a:endParaRPr lang="en-US" sz="2200" dirty="0" smtClean="0"/>
          </a:p>
          <a:p>
            <a:r>
              <a:rPr lang="en-US" sz="2200" dirty="0" smtClean="0"/>
              <a:t> </a:t>
            </a:r>
            <a:r>
              <a:rPr lang="en-US" sz="2200" dirty="0" smtClean="0"/>
              <a:t>7. Minimize factors considering in order to get multiple </a:t>
            </a:r>
            <a:endParaRPr lang="en-US" sz="2200" dirty="0" smtClean="0"/>
          </a:p>
          <a:p>
            <a:r>
              <a:rPr lang="en-US" sz="2200" dirty="0" smtClean="0"/>
              <a:t> </a:t>
            </a:r>
            <a:r>
              <a:rPr lang="en-US" sz="2200" dirty="0" smtClean="0"/>
              <a:t>    replicates </a:t>
            </a:r>
            <a:r>
              <a:rPr lang="en-US" sz="2200" dirty="0" smtClean="0"/>
              <a:t>of each test condition.</a:t>
            </a:r>
            <a:endParaRPr lang="en-US" sz="2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62000" y="1981200"/>
            <a:ext cx="8153400" cy="3816429"/>
          </a:xfrm>
          <a:prstGeom prst="rect">
            <a:avLst/>
          </a:prstGeom>
          <a:noFill/>
        </p:spPr>
        <p:txBody>
          <a:bodyPr wrap="square" rtlCol="0">
            <a:spAutoFit/>
          </a:bodyPr>
          <a:lstStyle/>
          <a:p>
            <a:r>
              <a:rPr lang="en-US" i="1" dirty="0" smtClean="0"/>
              <a:t> </a:t>
            </a:r>
            <a:r>
              <a:rPr lang="en-US" sz="2800" dirty="0" smtClean="0"/>
              <a:t>DOE has had application </a:t>
            </a:r>
            <a:r>
              <a:rPr lang="en-US" sz="2800" dirty="0"/>
              <a:t>in industry since the early 1900’s</a:t>
            </a:r>
          </a:p>
          <a:p>
            <a:pPr lvl="1">
              <a:buFontTx/>
              <a:buChar char="-"/>
            </a:pPr>
            <a:r>
              <a:rPr lang="en-US" sz="2800" dirty="0" smtClean="0"/>
              <a:t> Profound </a:t>
            </a:r>
            <a:r>
              <a:rPr lang="en-US" sz="2800" dirty="0"/>
              <a:t>impact in agricultural </a:t>
            </a:r>
            <a:r>
              <a:rPr lang="en-US" sz="2800" dirty="0" smtClean="0"/>
              <a:t>science – </a:t>
            </a:r>
            <a:r>
              <a:rPr lang="en-US" sz="2800" dirty="0" err="1" smtClean="0"/>
              <a:t>Guiness</a:t>
            </a:r>
            <a:r>
              <a:rPr lang="en-US" sz="2800" dirty="0" smtClean="0"/>
              <a:t>  </a:t>
            </a:r>
          </a:p>
          <a:p>
            <a:pPr lvl="1"/>
            <a:r>
              <a:rPr lang="en-US" sz="2800" dirty="0" smtClean="0"/>
              <a:t> </a:t>
            </a:r>
            <a:r>
              <a:rPr lang="en-US" sz="2800" dirty="0" smtClean="0"/>
              <a:t>  </a:t>
            </a:r>
            <a:r>
              <a:rPr lang="en-US" sz="2800" dirty="0" smtClean="0"/>
              <a:t>brewing</a:t>
            </a:r>
            <a:endParaRPr lang="en-US" sz="2800" dirty="0" smtClean="0"/>
          </a:p>
          <a:p>
            <a:pPr lvl="1">
              <a:buFontTx/>
              <a:buChar char="-"/>
            </a:pPr>
            <a:r>
              <a:rPr lang="en-US" sz="2800" dirty="0" smtClean="0"/>
              <a:t> Successfully </a:t>
            </a:r>
            <a:r>
              <a:rPr lang="en-US" sz="2800" dirty="0"/>
              <a:t>applied in the </a:t>
            </a:r>
            <a:r>
              <a:rPr lang="en-US" sz="2800" dirty="0" smtClean="0"/>
              <a:t>brewing </a:t>
            </a:r>
            <a:r>
              <a:rPr lang="en-US" sz="2800" dirty="0"/>
              <a:t>and process </a:t>
            </a:r>
            <a:endParaRPr lang="en-US" sz="2800" dirty="0" smtClean="0"/>
          </a:p>
          <a:p>
            <a:pPr lvl="1"/>
            <a:r>
              <a:rPr lang="en-US" sz="2800" dirty="0" smtClean="0"/>
              <a:t> </a:t>
            </a:r>
            <a:r>
              <a:rPr lang="en-US" sz="2800" dirty="0" smtClean="0"/>
              <a:t>  </a:t>
            </a:r>
            <a:r>
              <a:rPr lang="en-US" sz="2800" dirty="0" smtClean="0"/>
              <a:t>industries – contact lenses</a:t>
            </a:r>
            <a:endParaRPr lang="en-US" sz="2800" dirty="0"/>
          </a:p>
          <a:p>
            <a:r>
              <a:rPr lang="en-US" sz="2800" dirty="0"/>
              <a:t> </a:t>
            </a:r>
            <a:r>
              <a:rPr lang="en-US" sz="2800" dirty="0" smtClean="0"/>
              <a:t>    - </a:t>
            </a:r>
            <a:r>
              <a:rPr lang="en-US" sz="2800" dirty="0" smtClean="0"/>
              <a:t> Success </a:t>
            </a:r>
            <a:r>
              <a:rPr lang="en-US" sz="2800" dirty="0"/>
              <a:t>in many industrial applications for  </a:t>
            </a:r>
            <a:r>
              <a:rPr lang="en-US" sz="2800" dirty="0" smtClean="0"/>
              <a:t>    </a:t>
            </a:r>
          </a:p>
          <a:p>
            <a:r>
              <a:rPr lang="en-US" sz="2800" dirty="0"/>
              <a:t> </a:t>
            </a:r>
            <a:r>
              <a:rPr lang="en-US" sz="2800" dirty="0" smtClean="0"/>
              <a:t>      </a:t>
            </a:r>
            <a:r>
              <a:rPr lang="en-US" sz="2800" dirty="0" smtClean="0"/>
              <a:t> </a:t>
            </a:r>
            <a:r>
              <a:rPr lang="en-US" sz="2800" dirty="0" smtClean="0"/>
              <a:t>  </a:t>
            </a:r>
            <a:r>
              <a:rPr lang="en-US" sz="2800" dirty="0" smtClean="0"/>
              <a:t>process </a:t>
            </a:r>
            <a:r>
              <a:rPr lang="en-US" sz="2800" dirty="0"/>
              <a:t>improvement</a:t>
            </a:r>
          </a:p>
          <a:p>
            <a:pPr>
              <a:buFontTx/>
              <a:buChar char="-"/>
            </a:pPr>
            <a:endParaRPr lang="en-US" i="1" dirty="0"/>
          </a:p>
        </p:txBody>
      </p:sp>
      <p:sp>
        <p:nvSpPr>
          <p:cNvPr id="9" name="TextBox 8"/>
          <p:cNvSpPr txBox="1"/>
          <p:nvPr/>
        </p:nvSpPr>
        <p:spPr>
          <a:xfrm>
            <a:off x="3581400" y="990600"/>
            <a:ext cx="3429000" cy="769441"/>
          </a:xfrm>
          <a:prstGeom prst="rect">
            <a:avLst/>
          </a:prstGeom>
          <a:noFill/>
        </p:spPr>
        <p:txBody>
          <a:bodyPr wrap="square" rtlCol="0">
            <a:spAutoFit/>
          </a:bodyPr>
          <a:lstStyle/>
          <a:p>
            <a:r>
              <a:rPr lang="en-US" sz="4400" dirty="0" smtClean="0"/>
              <a:t>Some History</a:t>
            </a:r>
            <a:endParaRPr lang="en-US" sz="4400" dirty="0"/>
          </a:p>
        </p:txBody>
      </p:sp>
      <p:sp>
        <p:nvSpPr>
          <p:cNvPr id="4" name="Rectangle 3"/>
          <p:cNvSpPr/>
          <p:nvPr/>
        </p:nvSpPr>
        <p:spPr>
          <a:xfrm>
            <a:off x="1219200" y="5791200"/>
            <a:ext cx="68580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1295400" y="5791200"/>
            <a:ext cx="6858000" cy="461665"/>
          </a:xfrm>
          <a:prstGeom prst="rect">
            <a:avLst/>
          </a:prstGeom>
          <a:noFill/>
        </p:spPr>
        <p:txBody>
          <a:bodyPr wrap="square" rtlCol="0">
            <a:spAutoFit/>
          </a:bodyPr>
          <a:lstStyle/>
          <a:p>
            <a:pPr algn="ctr"/>
            <a:r>
              <a:rPr lang="en-US" sz="2400" b="1" i="1" dirty="0" smtClean="0">
                <a:solidFill>
                  <a:srgbClr val="FFFF00"/>
                </a:solidFill>
              </a:rPr>
              <a:t>DOE works, if applied </a:t>
            </a:r>
            <a:r>
              <a:rPr lang="en-US" sz="2400" b="1" i="1" dirty="0" smtClean="0">
                <a:solidFill>
                  <a:srgbClr val="FFFF00"/>
                </a:solidFill>
              </a:rPr>
              <a:t>used first and correctly</a:t>
            </a:r>
            <a:endParaRPr lang="en-US" sz="2400" b="1" i="1" dirty="0">
              <a:solidFill>
                <a:srgbClr val="FFFF00"/>
              </a:solidFill>
            </a:endParaRPr>
          </a:p>
        </p:txBody>
      </p:sp>
      <p:sp>
        <p:nvSpPr>
          <p:cNvPr id="6" name="Slide Number Placeholder 5"/>
          <p:cNvSpPr>
            <a:spLocks noGrp="1"/>
          </p:cNvSpPr>
          <p:nvPr>
            <p:ph type="sldNum" sz="quarter" idx="12"/>
          </p:nvPr>
        </p:nvSpPr>
        <p:spPr/>
        <p:txBody>
          <a:bodyPr/>
          <a:lstStyle/>
          <a:p>
            <a:fld id="{20159820-A736-45E8-9B53-D35D9F93E971}"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85800" y="2125682"/>
            <a:ext cx="8305800" cy="3970318"/>
          </a:xfrm>
          <a:prstGeom prst="rect">
            <a:avLst/>
          </a:prstGeom>
          <a:noFill/>
        </p:spPr>
        <p:txBody>
          <a:bodyPr wrap="square" rtlCol="0">
            <a:spAutoFit/>
          </a:bodyPr>
          <a:lstStyle/>
          <a:p>
            <a:r>
              <a:rPr lang="en-US" sz="2800" i="1" dirty="0" smtClean="0"/>
              <a:t>- 4 </a:t>
            </a:r>
            <a:r>
              <a:rPr lang="en-US" sz="2800" dirty="0" smtClean="0"/>
              <a:t>challenges </a:t>
            </a:r>
            <a:r>
              <a:rPr lang="en-US" sz="2800" dirty="0"/>
              <a:t>of any </a:t>
            </a:r>
            <a:r>
              <a:rPr lang="en-US" sz="2800" dirty="0" smtClean="0"/>
              <a:t>Test</a:t>
            </a:r>
            <a:endParaRPr lang="en-US" sz="2800" dirty="0"/>
          </a:p>
          <a:p>
            <a:pPr lvl="0"/>
            <a:r>
              <a:rPr lang="en-US" sz="2800" dirty="0" smtClean="0"/>
              <a:t>	- </a:t>
            </a:r>
            <a:r>
              <a:rPr lang="en-US" sz="2800" dirty="0"/>
              <a:t>How many </a:t>
            </a:r>
            <a:r>
              <a:rPr lang="en-US" sz="2800" dirty="0" smtClean="0"/>
              <a:t>/ depth of test </a:t>
            </a:r>
          </a:p>
          <a:p>
            <a:pPr lvl="0"/>
            <a:r>
              <a:rPr lang="en-US" sz="2800" dirty="0" smtClean="0"/>
              <a:t>	- Which points / breadth</a:t>
            </a:r>
          </a:p>
          <a:p>
            <a:pPr lvl="0"/>
            <a:r>
              <a:rPr lang="en-US" sz="2800" dirty="0"/>
              <a:t>	</a:t>
            </a:r>
            <a:r>
              <a:rPr lang="en-US" sz="2800" dirty="0" smtClean="0"/>
              <a:t>- How to execute / order of testing</a:t>
            </a:r>
          </a:p>
          <a:p>
            <a:pPr lvl="0"/>
            <a:r>
              <a:rPr lang="en-US" sz="2800" dirty="0"/>
              <a:t>	</a:t>
            </a:r>
            <a:r>
              <a:rPr lang="en-US" sz="2800" dirty="0" smtClean="0"/>
              <a:t>- What conclusions</a:t>
            </a:r>
          </a:p>
          <a:p>
            <a:pPr lvl="0">
              <a:buFontTx/>
              <a:buChar char="-"/>
            </a:pPr>
            <a:r>
              <a:rPr lang="en-US" sz="2800" dirty="0" smtClean="0"/>
              <a:t> Related </a:t>
            </a:r>
            <a:r>
              <a:rPr lang="en-US" sz="2800" dirty="0"/>
              <a:t>to how much risk </a:t>
            </a:r>
            <a:r>
              <a:rPr lang="en-US" sz="2800" dirty="0" smtClean="0"/>
              <a:t>we’re </a:t>
            </a:r>
            <a:r>
              <a:rPr lang="en-US" sz="2800" dirty="0"/>
              <a:t>willing to </a:t>
            </a:r>
            <a:r>
              <a:rPr lang="en-US" sz="2800" dirty="0" smtClean="0"/>
              <a:t>take  </a:t>
            </a:r>
          </a:p>
          <a:p>
            <a:pPr lvl="0">
              <a:buFontTx/>
              <a:buChar char="-"/>
            </a:pPr>
            <a:r>
              <a:rPr lang="en-US" sz="2800" dirty="0" smtClean="0"/>
              <a:t> </a:t>
            </a:r>
            <a:r>
              <a:rPr lang="en-US" sz="2800" dirty="0" smtClean="0"/>
              <a:t>False </a:t>
            </a:r>
            <a:r>
              <a:rPr lang="en-US" sz="2800" dirty="0" smtClean="0"/>
              <a:t>positives </a:t>
            </a:r>
            <a:r>
              <a:rPr lang="en-US" sz="2800" dirty="0"/>
              <a:t>and </a:t>
            </a:r>
            <a:r>
              <a:rPr lang="en-US" sz="2800" dirty="0" smtClean="0"/>
              <a:t>false negatives =  Wrong answers</a:t>
            </a:r>
            <a:endParaRPr lang="en-US" sz="2800" dirty="0"/>
          </a:p>
          <a:p>
            <a:pPr lvl="0">
              <a:buFontTx/>
              <a:buChar char="-"/>
            </a:pPr>
            <a:r>
              <a:rPr lang="en-US" sz="2800" dirty="0" smtClean="0"/>
              <a:t> Which </a:t>
            </a:r>
            <a:r>
              <a:rPr lang="en-US" sz="2800" dirty="0"/>
              <a:t>points within the design space to test and </a:t>
            </a:r>
            <a:endParaRPr lang="en-US" sz="2800" dirty="0" smtClean="0"/>
          </a:p>
          <a:p>
            <a:pPr lvl="0"/>
            <a:r>
              <a:rPr lang="en-US" sz="2800" dirty="0" smtClean="0"/>
              <a:t> </a:t>
            </a:r>
            <a:r>
              <a:rPr lang="en-US" sz="2800" dirty="0" smtClean="0"/>
              <a:t>  </a:t>
            </a:r>
            <a:r>
              <a:rPr lang="en-US" sz="2800" dirty="0" smtClean="0"/>
              <a:t>what’s </a:t>
            </a:r>
            <a:r>
              <a:rPr lang="en-US" sz="2800" dirty="0" smtClean="0"/>
              <a:t>good?</a:t>
            </a:r>
            <a:endParaRPr lang="en-US" i="1" dirty="0"/>
          </a:p>
        </p:txBody>
      </p:sp>
      <p:sp>
        <p:nvSpPr>
          <p:cNvPr id="9" name="TextBox 8"/>
          <p:cNvSpPr txBox="1"/>
          <p:nvPr/>
        </p:nvSpPr>
        <p:spPr>
          <a:xfrm>
            <a:off x="1981200" y="609600"/>
            <a:ext cx="7315200" cy="1446550"/>
          </a:xfrm>
          <a:prstGeom prst="rect">
            <a:avLst/>
          </a:prstGeom>
          <a:noFill/>
        </p:spPr>
        <p:txBody>
          <a:bodyPr wrap="square" rtlCol="0">
            <a:spAutoFit/>
          </a:bodyPr>
          <a:lstStyle/>
          <a:p>
            <a:pPr algn="ctr"/>
            <a:r>
              <a:rPr lang="en-US" sz="4400" b="1" i="1" dirty="0" smtClean="0"/>
              <a:t>The Perpetual Quandary – How much is enough?</a:t>
            </a:r>
            <a:endParaRPr lang="en-US" sz="4400" b="1" i="1" dirty="0"/>
          </a:p>
        </p:txBody>
      </p:sp>
      <p:sp>
        <p:nvSpPr>
          <p:cNvPr id="6" name="TextBox 5"/>
          <p:cNvSpPr txBox="1"/>
          <p:nvPr/>
        </p:nvSpPr>
        <p:spPr>
          <a:xfrm>
            <a:off x="685800" y="6488668"/>
            <a:ext cx="8458200" cy="261610"/>
          </a:xfrm>
          <a:prstGeom prst="rect">
            <a:avLst/>
          </a:prstGeom>
          <a:noFill/>
        </p:spPr>
        <p:txBody>
          <a:bodyPr wrap="square" rtlCol="0">
            <a:spAutoFit/>
          </a:bodyPr>
          <a:lstStyle/>
          <a:p>
            <a:r>
              <a:rPr lang="en-US" sz="1100" b="1" dirty="0" smtClean="0"/>
              <a:t>Excerpt: USAF 46</a:t>
            </a:r>
            <a:r>
              <a:rPr lang="en-US" sz="1100" b="1" baseline="30000" dirty="0" smtClean="0"/>
              <a:t>th</a:t>
            </a:r>
            <a:r>
              <a:rPr lang="en-US" sz="1100" b="1" dirty="0" smtClean="0"/>
              <a:t> Wing DOE course </a:t>
            </a:r>
          </a:p>
        </p:txBody>
      </p:sp>
      <p:sp>
        <p:nvSpPr>
          <p:cNvPr id="8" name="Slide Number Placeholder 7"/>
          <p:cNvSpPr>
            <a:spLocks noGrp="1"/>
          </p:cNvSpPr>
          <p:nvPr>
            <p:ph type="sldNum" sz="quarter" idx="12"/>
          </p:nvPr>
        </p:nvSpPr>
        <p:spPr/>
        <p:txBody>
          <a:bodyPr/>
          <a:lstStyle/>
          <a:p>
            <a:fld id="{20159820-A736-45E8-9B53-D35D9F93E971}"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62000" y="1981200"/>
            <a:ext cx="8153400" cy="2092881"/>
          </a:xfrm>
          <a:prstGeom prst="rect">
            <a:avLst/>
          </a:prstGeom>
          <a:noFill/>
        </p:spPr>
        <p:txBody>
          <a:bodyPr wrap="square" rtlCol="0">
            <a:spAutoFit/>
          </a:bodyPr>
          <a:lstStyle/>
          <a:p>
            <a:r>
              <a:rPr lang="en-US" sz="2800" i="1" dirty="0" smtClean="0"/>
              <a:t>- </a:t>
            </a:r>
            <a:r>
              <a:rPr lang="en-US" sz="2800" dirty="0"/>
              <a:t>Challenges of Testers</a:t>
            </a:r>
          </a:p>
          <a:p>
            <a:r>
              <a:rPr lang="en-US" sz="2800" dirty="0"/>
              <a:t>   </a:t>
            </a:r>
            <a:r>
              <a:rPr lang="en-US" sz="2800" dirty="0" smtClean="0"/>
              <a:t>  </a:t>
            </a:r>
            <a:r>
              <a:rPr lang="en-US" sz="2800" dirty="0"/>
              <a:t>- Time to execute the test</a:t>
            </a:r>
          </a:p>
          <a:p>
            <a:r>
              <a:rPr lang="en-US" sz="2800" dirty="0"/>
              <a:t>     - Resources to support the full scope of planned test</a:t>
            </a:r>
          </a:p>
          <a:p>
            <a:r>
              <a:rPr lang="en-US" sz="2800" dirty="0"/>
              <a:t>     - Funding </a:t>
            </a:r>
          </a:p>
          <a:p>
            <a:pPr>
              <a:buFontTx/>
              <a:buChar char="-"/>
            </a:pPr>
            <a:endParaRPr lang="en-US" i="1" dirty="0"/>
          </a:p>
        </p:txBody>
      </p:sp>
      <p:sp>
        <p:nvSpPr>
          <p:cNvPr id="9" name="TextBox 8"/>
          <p:cNvSpPr txBox="1"/>
          <p:nvPr/>
        </p:nvSpPr>
        <p:spPr>
          <a:xfrm>
            <a:off x="3276600" y="990600"/>
            <a:ext cx="5029200" cy="769441"/>
          </a:xfrm>
          <a:prstGeom prst="rect">
            <a:avLst/>
          </a:prstGeom>
          <a:noFill/>
        </p:spPr>
        <p:txBody>
          <a:bodyPr wrap="square" rtlCol="0">
            <a:spAutoFit/>
          </a:bodyPr>
          <a:lstStyle/>
          <a:p>
            <a:r>
              <a:rPr lang="en-US" sz="4400" dirty="0" smtClean="0"/>
              <a:t>Tester’s Challenge</a:t>
            </a:r>
            <a:endParaRPr lang="en-US" sz="4400" dirty="0"/>
          </a:p>
        </p:txBody>
      </p:sp>
      <p:sp>
        <p:nvSpPr>
          <p:cNvPr id="4" name="Rectangle 3"/>
          <p:cNvSpPr/>
          <p:nvPr/>
        </p:nvSpPr>
        <p:spPr>
          <a:xfrm>
            <a:off x="609600" y="6396335"/>
            <a:ext cx="8382000" cy="3854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762000" y="6381690"/>
            <a:ext cx="8382000" cy="400110"/>
          </a:xfrm>
          <a:prstGeom prst="rect">
            <a:avLst/>
          </a:prstGeom>
          <a:noFill/>
        </p:spPr>
        <p:txBody>
          <a:bodyPr wrap="square" rtlCol="0">
            <a:spAutoFit/>
          </a:bodyPr>
          <a:lstStyle/>
          <a:p>
            <a:r>
              <a:rPr lang="en-US" sz="2000" b="1" dirty="0" smtClean="0">
                <a:solidFill>
                  <a:srgbClr val="FFFF00"/>
                </a:solidFill>
              </a:rPr>
              <a:t>The </a:t>
            </a:r>
            <a:r>
              <a:rPr lang="en-US" sz="2000" b="1" dirty="0">
                <a:solidFill>
                  <a:srgbClr val="FFFF00"/>
                </a:solidFill>
              </a:rPr>
              <a:t>best test may go unfunded while the “worst” test gets funding </a:t>
            </a:r>
            <a:r>
              <a:rPr lang="en-US" sz="2000" b="1" dirty="0" smtClean="0">
                <a:solidFill>
                  <a:srgbClr val="FFFF00"/>
                </a:solidFill>
              </a:rPr>
              <a:t>support</a:t>
            </a:r>
            <a:endParaRPr lang="en-US" sz="2400" dirty="0"/>
          </a:p>
        </p:txBody>
      </p:sp>
      <p:pic>
        <p:nvPicPr>
          <p:cNvPr id="2050" name="Picture 2" descr="http://www.wallpaperbase.com/wallpapers/military/f22raptor/f_22_raptor_1.jpg"/>
          <p:cNvPicPr>
            <a:picLocks noChangeAspect="1" noChangeArrowheads="1"/>
          </p:cNvPicPr>
          <p:nvPr/>
        </p:nvPicPr>
        <p:blipFill>
          <a:blip r:embed="rId3" cstate="print"/>
          <a:srcRect/>
          <a:stretch>
            <a:fillRect/>
          </a:stretch>
        </p:blipFill>
        <p:spPr bwMode="auto">
          <a:xfrm>
            <a:off x="685800" y="4419600"/>
            <a:ext cx="2260600" cy="1695450"/>
          </a:xfrm>
          <a:prstGeom prst="rect">
            <a:avLst/>
          </a:prstGeom>
          <a:noFill/>
          <a:ln>
            <a:no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pic>
      <p:pic>
        <p:nvPicPr>
          <p:cNvPr id="2052" name="Picture 4" descr="http://www.naval-technology.com/projects/lpd17/images/lpd17_1.jpg"/>
          <p:cNvPicPr>
            <a:picLocks noChangeAspect="1" noChangeArrowheads="1"/>
          </p:cNvPicPr>
          <p:nvPr/>
        </p:nvPicPr>
        <p:blipFill>
          <a:blip r:embed="rId4" cstate="print"/>
          <a:srcRect/>
          <a:stretch>
            <a:fillRect/>
          </a:stretch>
        </p:blipFill>
        <p:spPr bwMode="auto">
          <a:xfrm>
            <a:off x="3200400" y="3505200"/>
            <a:ext cx="2054087" cy="1295400"/>
          </a:xfrm>
          <a:prstGeom prst="rect">
            <a:avLst/>
          </a:prstGeom>
          <a:noFill/>
          <a:ln>
            <a:noFill/>
          </a:ln>
          <a:effectLst>
            <a:outerShdw blurRad="225425" dist="50800" dir="5220000" algn="ctr">
              <a:srgbClr val="000000">
                <a:alpha val="33000"/>
              </a:srgbClr>
            </a:outerShdw>
            <a:softEdge rad="31750"/>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pic>
      <p:pic>
        <p:nvPicPr>
          <p:cNvPr id="2054" name="Picture 6" descr="http://www.wired.com/images_blogs/photos/uncategorized/2008/02/22/mrap.jpg"/>
          <p:cNvPicPr>
            <a:picLocks noChangeAspect="1" noChangeArrowheads="1"/>
          </p:cNvPicPr>
          <p:nvPr/>
        </p:nvPicPr>
        <p:blipFill>
          <a:blip r:embed="rId5" cstate="print"/>
          <a:srcRect/>
          <a:stretch>
            <a:fillRect/>
          </a:stretch>
        </p:blipFill>
        <p:spPr bwMode="auto">
          <a:xfrm>
            <a:off x="6705600" y="3429000"/>
            <a:ext cx="1981200" cy="1429909"/>
          </a:xfrm>
          <a:prstGeom prst="rect">
            <a:avLst/>
          </a:prstGeom>
          <a:effectLst>
            <a:reflection blurRad="6350" stA="50000" endA="300" endPos="55000" dir="5400000" sy="-100000" algn="bl" rotWithShape="0"/>
          </a:effectLst>
        </p:spPr>
        <p:style>
          <a:lnRef idx="2">
            <a:schemeClr val="dk1"/>
          </a:lnRef>
          <a:fillRef idx="1">
            <a:schemeClr val="lt1"/>
          </a:fillRef>
          <a:effectRef idx="0">
            <a:schemeClr val="dk1"/>
          </a:effectRef>
          <a:fontRef idx="minor">
            <a:schemeClr val="dk1"/>
          </a:fontRef>
        </p:style>
      </p:pic>
      <p:pic>
        <p:nvPicPr>
          <p:cNvPr id="2056" name="Picture 8" descr="http://upload.wikimedia.org/wikipedia/commons/e/e7/EFV_hydroplaning.jpg"/>
          <p:cNvPicPr>
            <a:picLocks noChangeAspect="1" noChangeArrowheads="1"/>
          </p:cNvPicPr>
          <p:nvPr/>
        </p:nvPicPr>
        <p:blipFill>
          <a:blip r:embed="rId6" cstate="print"/>
          <a:srcRect/>
          <a:stretch>
            <a:fillRect/>
          </a:stretch>
        </p:blipFill>
        <p:spPr bwMode="auto">
          <a:xfrm>
            <a:off x="4572000" y="4876800"/>
            <a:ext cx="1828800" cy="1316289"/>
          </a:xfrm>
          <a:prstGeom prst="rect">
            <a:avLst/>
          </a:prstGeom>
          <a:noFill/>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pic>
      <p:sp>
        <p:nvSpPr>
          <p:cNvPr id="10" name="Slide Number Placeholder 9"/>
          <p:cNvSpPr>
            <a:spLocks noGrp="1"/>
          </p:cNvSpPr>
          <p:nvPr>
            <p:ph type="sldNum" sz="quarter" idx="12"/>
          </p:nvPr>
        </p:nvSpPr>
        <p:spPr/>
        <p:txBody>
          <a:bodyPr/>
          <a:lstStyle/>
          <a:p>
            <a:fld id="{20159820-A736-45E8-9B53-D35D9F93E971}"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62000" y="1642170"/>
            <a:ext cx="8153400" cy="2369880"/>
          </a:xfrm>
          <a:prstGeom prst="rect">
            <a:avLst/>
          </a:prstGeom>
          <a:noFill/>
        </p:spPr>
        <p:txBody>
          <a:bodyPr wrap="square" rtlCol="0">
            <a:spAutoFit/>
          </a:bodyPr>
          <a:lstStyle/>
          <a:p>
            <a:r>
              <a:rPr lang="en-US" sz="2800" i="1" dirty="0" smtClean="0"/>
              <a:t>- </a:t>
            </a:r>
            <a:r>
              <a:rPr lang="en-US" sz="2800" dirty="0" smtClean="0"/>
              <a:t>Mandated use </a:t>
            </a:r>
            <a:r>
              <a:rPr lang="en-US" sz="2800" dirty="0"/>
              <a:t>in </a:t>
            </a:r>
            <a:r>
              <a:rPr lang="en-US" sz="2800" dirty="0" err="1"/>
              <a:t>Gov’t</a:t>
            </a:r>
            <a:r>
              <a:rPr lang="en-US" sz="2800" dirty="0"/>
              <a:t> T&amp;E</a:t>
            </a:r>
          </a:p>
          <a:p>
            <a:r>
              <a:rPr lang="en-US" sz="2400" dirty="0" smtClean="0"/>
              <a:t>	- DOT&amp;E requires DOE in Operational Testing</a:t>
            </a:r>
          </a:p>
          <a:p>
            <a:r>
              <a:rPr lang="en-US" sz="2400" dirty="0" smtClean="0"/>
              <a:t>	- Recent DDT&amp;E guidance on Developmental    </a:t>
            </a:r>
          </a:p>
          <a:p>
            <a:r>
              <a:rPr lang="en-US" sz="2400" dirty="0" smtClean="0"/>
              <a:t>	   Testing – They want to see a framework also</a:t>
            </a:r>
            <a:endParaRPr lang="en-US" sz="2400" dirty="0"/>
          </a:p>
          <a:p>
            <a:r>
              <a:rPr lang="en-US" sz="2400" dirty="0" smtClean="0"/>
              <a:t>	- Service OTAs  have Joint </a:t>
            </a:r>
            <a:r>
              <a:rPr lang="en-US" sz="2400" dirty="0"/>
              <a:t>MOA </a:t>
            </a:r>
            <a:r>
              <a:rPr lang="en-US" sz="2400" dirty="0" smtClean="0"/>
              <a:t>naming </a:t>
            </a:r>
            <a:r>
              <a:rPr lang="en-US" sz="2400" dirty="0"/>
              <a:t>DOE as a </a:t>
            </a:r>
            <a:endParaRPr lang="en-US" sz="2400" dirty="0" smtClean="0"/>
          </a:p>
          <a:p>
            <a:r>
              <a:rPr lang="en-US" sz="2400" dirty="0" smtClean="0"/>
              <a:t>  	   best practice</a:t>
            </a:r>
          </a:p>
        </p:txBody>
      </p:sp>
      <p:sp>
        <p:nvSpPr>
          <p:cNvPr id="9" name="TextBox 8"/>
          <p:cNvSpPr txBox="1"/>
          <p:nvPr/>
        </p:nvSpPr>
        <p:spPr>
          <a:xfrm>
            <a:off x="2514600" y="533401"/>
            <a:ext cx="6629400" cy="1200329"/>
          </a:xfrm>
          <a:prstGeom prst="rect">
            <a:avLst/>
          </a:prstGeom>
          <a:noFill/>
        </p:spPr>
        <p:txBody>
          <a:bodyPr wrap="square" rtlCol="0">
            <a:spAutoFit/>
          </a:bodyPr>
          <a:lstStyle/>
          <a:p>
            <a:pPr algn="ctr"/>
            <a:r>
              <a:rPr lang="en-US" sz="3600" b="1" i="1" dirty="0" smtClean="0">
                <a:latin typeface="+mj-lt"/>
              </a:rPr>
              <a:t>DOE </a:t>
            </a:r>
            <a:endParaRPr lang="en-US" sz="3600" b="1" i="1" dirty="0" smtClean="0">
              <a:latin typeface="+mj-lt"/>
            </a:endParaRPr>
          </a:p>
          <a:p>
            <a:pPr algn="ctr"/>
            <a:r>
              <a:rPr lang="en-US" sz="3600" b="1" i="1" dirty="0" smtClean="0">
                <a:latin typeface="+mj-lt"/>
              </a:rPr>
              <a:t>Another </a:t>
            </a:r>
            <a:r>
              <a:rPr lang="en-US" sz="3600" b="1" i="1" dirty="0" smtClean="0">
                <a:latin typeface="+mj-lt"/>
              </a:rPr>
              <a:t>tool in the tool box!</a:t>
            </a:r>
            <a:endParaRPr lang="en-US" sz="3600" dirty="0">
              <a:latin typeface="+mj-lt"/>
            </a:endParaRPr>
          </a:p>
        </p:txBody>
      </p:sp>
      <p:pic>
        <p:nvPicPr>
          <p:cNvPr id="28674" name="Picture 2" descr="C:\Users\hauser\AppData\Local\Microsoft\Windows\Temporary Internet Files\Content.Outlook\2DH70KFH\TE Executive Summit Proceedings_Page_22.jpg"/>
          <p:cNvPicPr>
            <a:picLocks noChangeAspect="1" noChangeArrowheads="1"/>
          </p:cNvPicPr>
          <p:nvPr/>
        </p:nvPicPr>
        <p:blipFill>
          <a:blip r:embed="rId3" cstate="print"/>
          <a:srcRect/>
          <a:stretch>
            <a:fillRect/>
          </a:stretch>
        </p:blipFill>
        <p:spPr bwMode="auto">
          <a:xfrm>
            <a:off x="685800" y="4191000"/>
            <a:ext cx="2133600" cy="1600200"/>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pic>
        <p:nvPicPr>
          <p:cNvPr id="28675" name="Picture 3" descr="C:\Users\hauser\AppData\Local\Microsoft\Windows\Temporary Internet Files\Content.Outlook\2DH70KFH\DoE - Dr Seglie Brief to ITEA 1-12-10_Page_07.jpg"/>
          <p:cNvPicPr>
            <a:picLocks noChangeAspect="1" noChangeArrowheads="1"/>
          </p:cNvPicPr>
          <p:nvPr/>
        </p:nvPicPr>
        <p:blipFill>
          <a:blip r:embed="rId4" cstate="print"/>
          <a:srcRect/>
          <a:stretch>
            <a:fillRect/>
          </a:stretch>
        </p:blipFill>
        <p:spPr bwMode="auto">
          <a:xfrm>
            <a:off x="5943600" y="3733800"/>
            <a:ext cx="2971800" cy="2228850"/>
          </a:xfrm>
          <a:prstGeom prst="rect">
            <a:avLst/>
          </a:prstGeom>
          <a:noFill/>
          <a:ln>
            <a:solidFill>
              <a:srgbClr val="0070C0"/>
            </a:solidFill>
          </a:ln>
          <a:effectLst>
            <a:outerShdw blurRad="50800" dist="38100" algn="l" rotWithShape="0">
              <a:prstClr val="black">
                <a:alpha val="40000"/>
              </a:prstClr>
            </a:outerShdw>
          </a:effectLst>
        </p:spPr>
      </p:pic>
      <p:sp>
        <p:nvSpPr>
          <p:cNvPr id="12" name="TextBox 11"/>
          <p:cNvSpPr txBox="1"/>
          <p:nvPr/>
        </p:nvSpPr>
        <p:spPr>
          <a:xfrm>
            <a:off x="3352800" y="4267200"/>
            <a:ext cx="1905000" cy="1323439"/>
          </a:xfrm>
          <a:prstGeom prst="rect">
            <a:avLst/>
          </a:prstGeom>
          <a:noFill/>
          <a:ln>
            <a:noFill/>
          </a:ln>
          <a:effectLst>
            <a:outerShdw blurRad="50800" dist="38100" algn="l" rotWithShape="0">
              <a:prstClr val="black">
                <a:alpha val="40000"/>
              </a:prstClr>
            </a:outerShdw>
          </a:effectLst>
          <a:scene3d>
            <a:camera prst="orthographicFront">
              <a:rot lat="0" lon="0" rev="0"/>
            </a:camera>
            <a:lightRig rig="chilly" dir="t">
              <a:rot lat="0" lon="0" rev="18480000"/>
            </a:lightRig>
          </a:scene3d>
          <a:sp3d prstMaterial="clear">
            <a:bevelT h="63500"/>
          </a:sp3d>
        </p:spPr>
        <p:txBody>
          <a:bodyPr wrap="square" rtlCol="0">
            <a:spAutoFit/>
          </a:bodyPr>
          <a:lstStyle/>
          <a:p>
            <a:r>
              <a:rPr lang="en-US" sz="2000" dirty="0" smtClean="0"/>
              <a:t>DOT&amp;E </a:t>
            </a:r>
            <a:r>
              <a:rPr lang="en-US" sz="2000" dirty="0" smtClean="0"/>
              <a:t>has rejected </a:t>
            </a:r>
            <a:r>
              <a:rPr lang="en-US" sz="2000" dirty="0" smtClean="0"/>
              <a:t>TEMPS based on inadequate DOE</a:t>
            </a:r>
            <a:endParaRPr lang="en-US" dirty="0"/>
          </a:p>
        </p:txBody>
      </p:sp>
      <p:sp>
        <p:nvSpPr>
          <p:cNvPr id="10" name="Slide Number Placeholder 9"/>
          <p:cNvSpPr>
            <a:spLocks noGrp="1"/>
          </p:cNvSpPr>
          <p:nvPr>
            <p:ph type="sldNum" sz="quarter" idx="12"/>
          </p:nvPr>
        </p:nvSpPr>
        <p:spPr>
          <a:xfrm>
            <a:off x="6781800" y="6356350"/>
            <a:ext cx="2133600" cy="365125"/>
          </a:xfrm>
        </p:spPr>
        <p:txBody>
          <a:bodyPr/>
          <a:lstStyle/>
          <a:p>
            <a:fld id="{20159820-A736-45E8-9B53-D35D9F93E971}" type="slidenum">
              <a:rPr lang="en-US" smtClean="0"/>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CCC99"/>
        </a:solidFill>
        <a:ln w="9525" cap="flat" cmpd="sng" algn="ctr">
          <a:noFill/>
          <a:prstDash val="solid"/>
          <a:round/>
          <a:headEnd type="none" w="med" len="med"/>
          <a:tailEnd type="none" w="med" len="med"/>
        </a:ln>
        <a:effectLst/>
      </a:spPr>
      <a:bodyPr vert="horz" wrap="square" lIns="91440" tIns="91440" rIns="91440" bIns="91440" numCol="1" anchor="t"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400" b="0" i="0" u="none" strike="noStrike" cap="none" normalizeH="0" baseline="0" smtClean="0">
            <a:ln>
              <a:noFill/>
            </a:ln>
            <a:solidFill>
              <a:srgbClr val="660000"/>
            </a:solidFill>
            <a:effectLst/>
            <a:latin typeface="Verdana" pitchFamily="34" charset="0"/>
          </a:defRPr>
        </a:defPPr>
      </a:lstStyle>
    </a:spDef>
    <a:lnDef>
      <a:spPr bwMode="auto">
        <a:xfrm>
          <a:off x="0" y="0"/>
          <a:ext cx="1" cy="1"/>
        </a:xfrm>
        <a:custGeom>
          <a:avLst/>
          <a:gdLst/>
          <a:ahLst/>
          <a:cxnLst/>
          <a:rect l="0" t="0" r="0" b="0"/>
          <a:pathLst/>
        </a:custGeom>
        <a:solidFill>
          <a:srgbClr val="CCCC99"/>
        </a:solidFill>
        <a:ln w="9525" cap="flat" cmpd="sng" algn="ctr">
          <a:noFill/>
          <a:prstDash val="solid"/>
          <a:round/>
          <a:headEnd type="none" w="med" len="med"/>
          <a:tailEnd type="none" w="med" len="med"/>
        </a:ln>
        <a:effectLst/>
      </a:spPr>
      <a:bodyPr vert="horz" wrap="square" lIns="91440" tIns="91440" rIns="91440" bIns="91440" numCol="1" anchor="t"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400" b="0" i="0" u="none" strike="noStrike" cap="none" normalizeH="0" baseline="0" smtClean="0">
            <a:ln>
              <a:noFill/>
            </a:ln>
            <a:solidFill>
              <a:srgbClr val="660000"/>
            </a:solidFill>
            <a:effectLst/>
            <a:latin typeface="Verdana"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713</TotalTime>
  <Words>4370</Words>
  <Application>Microsoft Office PowerPoint</Application>
  <PresentationFormat>On-screen Show (4:3)</PresentationFormat>
  <Paragraphs>288</Paragraphs>
  <Slides>14</Slides>
  <Notes>14</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Office Theme</vt:lpstr>
      <vt:lpstr>Default Design</vt:lpstr>
      <vt:lpstr>Design of Experiments</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Design of Experiments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 of Experiments</dc:title>
  <dc:creator>hauser</dc:creator>
  <cp:lastModifiedBy>hauser</cp:lastModifiedBy>
  <cp:revision>67</cp:revision>
  <dcterms:created xsi:type="dcterms:W3CDTF">2011-03-03T15:29:38Z</dcterms:created>
  <dcterms:modified xsi:type="dcterms:W3CDTF">2012-01-19T02:28:17Z</dcterms:modified>
</cp:coreProperties>
</file>