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302" r:id="rId3"/>
    <p:sldId id="290" r:id="rId4"/>
    <p:sldId id="306" r:id="rId5"/>
    <p:sldId id="291" r:id="rId6"/>
    <p:sldId id="293" r:id="rId7"/>
    <p:sldId id="294" r:id="rId8"/>
    <p:sldId id="295" r:id="rId9"/>
    <p:sldId id="305" r:id="rId10"/>
    <p:sldId id="298" r:id="rId11"/>
    <p:sldId id="304" r:id="rId12"/>
    <p:sldId id="299" r:id="rId13"/>
    <p:sldId id="301" r:id="rId14"/>
  </p:sldIdLst>
  <p:sldSz cx="9144000" cy="6858000" type="screen4x3"/>
  <p:notesSz cx="7019925" cy="9305925"/>
  <p:defaultTextStyle>
    <a:defPPr>
      <a:defRPr lang="en-US"/>
    </a:defPPr>
    <a:lvl1pPr algn="ctr" rtl="0" fontAlgn="base">
      <a:spcBef>
        <a:spcPct val="50000"/>
      </a:spcBef>
      <a:spcAft>
        <a:spcPct val="0"/>
      </a:spcAft>
      <a:defRPr sz="1400" kern="1200">
        <a:solidFill>
          <a:srgbClr val="660000"/>
        </a:solidFill>
        <a:latin typeface="Verdana" pitchFamily="34" charset="0"/>
        <a:ea typeface="+mn-ea"/>
        <a:cs typeface="+mn-cs"/>
      </a:defRPr>
    </a:lvl1pPr>
    <a:lvl2pPr marL="457200" algn="ctr" rtl="0" fontAlgn="base">
      <a:spcBef>
        <a:spcPct val="50000"/>
      </a:spcBef>
      <a:spcAft>
        <a:spcPct val="0"/>
      </a:spcAft>
      <a:defRPr sz="1400" kern="1200">
        <a:solidFill>
          <a:srgbClr val="660000"/>
        </a:solidFill>
        <a:latin typeface="Verdana" pitchFamily="34" charset="0"/>
        <a:ea typeface="+mn-ea"/>
        <a:cs typeface="+mn-cs"/>
      </a:defRPr>
    </a:lvl2pPr>
    <a:lvl3pPr marL="914400" algn="ctr" rtl="0" fontAlgn="base">
      <a:spcBef>
        <a:spcPct val="50000"/>
      </a:spcBef>
      <a:spcAft>
        <a:spcPct val="0"/>
      </a:spcAft>
      <a:defRPr sz="1400" kern="1200">
        <a:solidFill>
          <a:srgbClr val="660000"/>
        </a:solidFill>
        <a:latin typeface="Verdana" pitchFamily="34" charset="0"/>
        <a:ea typeface="+mn-ea"/>
        <a:cs typeface="+mn-cs"/>
      </a:defRPr>
    </a:lvl3pPr>
    <a:lvl4pPr marL="1371600" algn="ctr" rtl="0" fontAlgn="base">
      <a:spcBef>
        <a:spcPct val="50000"/>
      </a:spcBef>
      <a:spcAft>
        <a:spcPct val="0"/>
      </a:spcAft>
      <a:defRPr sz="1400" kern="1200">
        <a:solidFill>
          <a:srgbClr val="660000"/>
        </a:solidFill>
        <a:latin typeface="Verdana" pitchFamily="34" charset="0"/>
        <a:ea typeface="+mn-ea"/>
        <a:cs typeface="+mn-cs"/>
      </a:defRPr>
    </a:lvl4pPr>
    <a:lvl5pPr marL="1828800" algn="ctr" rtl="0" fontAlgn="base">
      <a:spcBef>
        <a:spcPct val="50000"/>
      </a:spcBef>
      <a:spcAft>
        <a:spcPct val="0"/>
      </a:spcAft>
      <a:defRPr sz="1400" kern="1200">
        <a:solidFill>
          <a:srgbClr val="660000"/>
        </a:solidFill>
        <a:latin typeface="Verdana" pitchFamily="34" charset="0"/>
        <a:ea typeface="+mn-ea"/>
        <a:cs typeface="+mn-cs"/>
      </a:defRPr>
    </a:lvl5pPr>
    <a:lvl6pPr marL="2286000" algn="l" defTabSz="914400" rtl="0" eaLnBrk="1" latinLnBrk="0" hangingPunct="1">
      <a:defRPr sz="1400" kern="1200">
        <a:solidFill>
          <a:srgbClr val="660000"/>
        </a:solidFill>
        <a:latin typeface="Verdana" pitchFamily="34" charset="0"/>
        <a:ea typeface="+mn-ea"/>
        <a:cs typeface="+mn-cs"/>
      </a:defRPr>
    </a:lvl6pPr>
    <a:lvl7pPr marL="2743200" algn="l" defTabSz="914400" rtl="0" eaLnBrk="1" latinLnBrk="0" hangingPunct="1">
      <a:defRPr sz="1400" kern="1200">
        <a:solidFill>
          <a:srgbClr val="660000"/>
        </a:solidFill>
        <a:latin typeface="Verdana" pitchFamily="34" charset="0"/>
        <a:ea typeface="+mn-ea"/>
        <a:cs typeface="+mn-cs"/>
      </a:defRPr>
    </a:lvl7pPr>
    <a:lvl8pPr marL="3200400" algn="l" defTabSz="914400" rtl="0" eaLnBrk="1" latinLnBrk="0" hangingPunct="1">
      <a:defRPr sz="1400" kern="1200">
        <a:solidFill>
          <a:srgbClr val="660000"/>
        </a:solidFill>
        <a:latin typeface="Verdana" pitchFamily="34" charset="0"/>
        <a:ea typeface="+mn-ea"/>
        <a:cs typeface="+mn-cs"/>
      </a:defRPr>
    </a:lvl8pPr>
    <a:lvl9pPr marL="3657600" algn="l" defTabSz="914400" rtl="0" eaLnBrk="1" latinLnBrk="0" hangingPunct="1">
      <a:defRPr sz="1400" kern="1200">
        <a:solidFill>
          <a:srgbClr val="66000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2DA"/>
    <a:srgbClr val="C4BAA2"/>
    <a:srgbClr val="000099"/>
    <a:srgbClr val="0000FF"/>
    <a:srgbClr val="FFFF00"/>
    <a:srgbClr val="666699"/>
    <a:srgbClr val="FF3300"/>
    <a:srgbClr val="CCCC00"/>
    <a:srgbClr val="3A3F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78" autoAdjust="0"/>
    <p:restoredTop sz="99531" autoAdjust="0"/>
  </p:normalViewPr>
  <p:slideViewPr>
    <p:cSldViewPr>
      <p:cViewPr varScale="1">
        <p:scale>
          <a:sx n="64" d="100"/>
          <a:sy n="64" d="100"/>
        </p:scale>
        <p:origin x="-6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206" y="178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B8F7D-721A-4A26-B2D9-E6585772CA73}"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en-US"/>
        </a:p>
      </dgm:t>
    </dgm:pt>
    <dgm:pt modelId="{53EEA29F-C4F7-4B6C-9A2B-B7F9D674ACEB}">
      <dgm:prSet phldrT="[Text]"/>
      <dgm:spPr/>
      <dgm:t>
        <a:bodyPr/>
        <a:lstStyle/>
        <a:p>
          <a:r>
            <a:rPr lang="en-US" dirty="0" smtClean="0"/>
            <a:t>Test</a:t>
          </a:r>
          <a:endParaRPr lang="en-US" dirty="0"/>
        </a:p>
      </dgm:t>
    </dgm:pt>
    <dgm:pt modelId="{B6FAADBA-7CFA-42FB-9071-40B2EBF45FB7}" type="parTrans" cxnId="{6F5182A0-CCEF-43B5-A0BD-C11FD37719D9}">
      <dgm:prSet/>
      <dgm:spPr/>
      <dgm:t>
        <a:bodyPr/>
        <a:lstStyle/>
        <a:p>
          <a:endParaRPr lang="en-US"/>
        </a:p>
      </dgm:t>
    </dgm:pt>
    <dgm:pt modelId="{F989D42A-7603-4EA5-9B6D-9AF870DCB7B2}" type="sibTrans" cxnId="{6F5182A0-CCEF-43B5-A0BD-C11FD37719D9}">
      <dgm:prSet/>
      <dgm:spPr/>
      <dgm:t>
        <a:bodyPr/>
        <a:lstStyle/>
        <a:p>
          <a:endParaRPr lang="en-US"/>
        </a:p>
      </dgm:t>
    </dgm:pt>
    <dgm:pt modelId="{A9467742-5773-4E9D-82F8-5325A9B60E9D}">
      <dgm:prSet phldrT="[Text]"/>
      <dgm:spPr/>
      <dgm:t>
        <a:bodyPr/>
        <a:lstStyle/>
        <a:p>
          <a:r>
            <a:rPr lang="en-US" dirty="0" smtClean="0"/>
            <a:t>Analyze</a:t>
          </a:r>
          <a:endParaRPr lang="en-US" dirty="0"/>
        </a:p>
      </dgm:t>
    </dgm:pt>
    <dgm:pt modelId="{D2FF376F-D561-4C29-9F13-7A97FC053FBB}" type="sibTrans" cxnId="{14F950F4-80D2-45BD-8AF9-3FE73EA31DD6}">
      <dgm:prSet/>
      <dgm:spPr/>
      <dgm:t>
        <a:bodyPr/>
        <a:lstStyle/>
        <a:p>
          <a:endParaRPr lang="en-US"/>
        </a:p>
      </dgm:t>
    </dgm:pt>
    <dgm:pt modelId="{BAA5FD46-A5A7-4638-A20E-EC9CC4DB7551}" type="parTrans" cxnId="{14F950F4-80D2-45BD-8AF9-3FE73EA31DD6}">
      <dgm:prSet/>
      <dgm:spPr/>
      <dgm:t>
        <a:bodyPr/>
        <a:lstStyle/>
        <a:p>
          <a:endParaRPr lang="en-US"/>
        </a:p>
      </dgm:t>
    </dgm:pt>
    <dgm:pt modelId="{D004A685-B630-44EE-84AF-28A28FD8FB7F}" type="pres">
      <dgm:prSet presAssocID="{2E5B8F7D-721A-4A26-B2D9-E6585772CA73}" presName="cycle" presStyleCnt="0">
        <dgm:presLayoutVars>
          <dgm:dir/>
          <dgm:resizeHandles val="exact"/>
        </dgm:presLayoutVars>
      </dgm:prSet>
      <dgm:spPr/>
      <dgm:t>
        <a:bodyPr/>
        <a:lstStyle/>
        <a:p>
          <a:endParaRPr lang="en-US"/>
        </a:p>
      </dgm:t>
    </dgm:pt>
    <dgm:pt modelId="{7F2DD2A0-32A4-4517-BA61-12EF6E17EBBC}" type="pres">
      <dgm:prSet presAssocID="{53EEA29F-C4F7-4B6C-9A2B-B7F9D674ACEB}" presName="node" presStyleLbl="node1" presStyleIdx="0" presStyleCnt="2">
        <dgm:presLayoutVars>
          <dgm:bulletEnabled val="1"/>
        </dgm:presLayoutVars>
      </dgm:prSet>
      <dgm:spPr/>
      <dgm:t>
        <a:bodyPr/>
        <a:lstStyle/>
        <a:p>
          <a:endParaRPr lang="en-US"/>
        </a:p>
      </dgm:t>
    </dgm:pt>
    <dgm:pt modelId="{273BF352-DFD9-49D8-828D-55A4086F3E2D}" type="pres">
      <dgm:prSet presAssocID="{53EEA29F-C4F7-4B6C-9A2B-B7F9D674ACEB}" presName="spNode" presStyleCnt="0"/>
      <dgm:spPr/>
    </dgm:pt>
    <dgm:pt modelId="{DDDEF670-00D0-475C-990F-557228E6D5E2}" type="pres">
      <dgm:prSet presAssocID="{F989D42A-7603-4EA5-9B6D-9AF870DCB7B2}" presName="sibTrans" presStyleLbl="sibTrans1D1" presStyleIdx="0" presStyleCnt="2"/>
      <dgm:spPr/>
      <dgm:t>
        <a:bodyPr/>
        <a:lstStyle/>
        <a:p>
          <a:endParaRPr lang="en-US"/>
        </a:p>
      </dgm:t>
    </dgm:pt>
    <dgm:pt modelId="{391E8C66-7FD7-4DB3-A5B0-80351588DF6C}" type="pres">
      <dgm:prSet presAssocID="{A9467742-5773-4E9D-82F8-5325A9B60E9D}" presName="node" presStyleLbl="node1" presStyleIdx="1" presStyleCnt="2">
        <dgm:presLayoutVars>
          <dgm:bulletEnabled val="1"/>
        </dgm:presLayoutVars>
      </dgm:prSet>
      <dgm:spPr/>
      <dgm:t>
        <a:bodyPr/>
        <a:lstStyle/>
        <a:p>
          <a:endParaRPr lang="en-US"/>
        </a:p>
      </dgm:t>
    </dgm:pt>
    <dgm:pt modelId="{37E42AE2-18CB-4452-AFA6-15667F4FEB2A}" type="pres">
      <dgm:prSet presAssocID="{A9467742-5773-4E9D-82F8-5325A9B60E9D}" presName="spNode" presStyleCnt="0"/>
      <dgm:spPr/>
    </dgm:pt>
    <dgm:pt modelId="{8104465C-D903-4761-A537-77173E6FD99F}" type="pres">
      <dgm:prSet presAssocID="{D2FF376F-D561-4C29-9F13-7A97FC053FBB}" presName="sibTrans" presStyleLbl="sibTrans1D1" presStyleIdx="1" presStyleCnt="2"/>
      <dgm:spPr/>
      <dgm:t>
        <a:bodyPr/>
        <a:lstStyle/>
        <a:p>
          <a:endParaRPr lang="en-US"/>
        </a:p>
      </dgm:t>
    </dgm:pt>
  </dgm:ptLst>
  <dgm:cxnLst>
    <dgm:cxn modelId="{C9B6EC46-C90F-4516-BF83-5FC0830706BE}" type="presOf" srcId="{D2FF376F-D561-4C29-9F13-7A97FC053FBB}" destId="{8104465C-D903-4761-A537-77173E6FD99F}" srcOrd="0" destOrd="0" presId="urn:microsoft.com/office/officeart/2005/8/layout/cycle6"/>
    <dgm:cxn modelId="{A36EB562-6983-4F66-800E-F898CC59E7AC}" type="presOf" srcId="{A9467742-5773-4E9D-82F8-5325A9B60E9D}" destId="{391E8C66-7FD7-4DB3-A5B0-80351588DF6C}" srcOrd="0" destOrd="0" presId="urn:microsoft.com/office/officeart/2005/8/layout/cycle6"/>
    <dgm:cxn modelId="{C39A3059-0AB3-405E-A2CB-8A0EDADF7F37}" type="presOf" srcId="{53EEA29F-C4F7-4B6C-9A2B-B7F9D674ACEB}" destId="{7F2DD2A0-32A4-4517-BA61-12EF6E17EBBC}" srcOrd="0" destOrd="0" presId="urn:microsoft.com/office/officeart/2005/8/layout/cycle6"/>
    <dgm:cxn modelId="{536813CC-6401-47CD-BDEA-3D7217510D3E}" type="presOf" srcId="{F989D42A-7603-4EA5-9B6D-9AF870DCB7B2}" destId="{DDDEF670-00D0-475C-990F-557228E6D5E2}" srcOrd="0" destOrd="0" presId="urn:microsoft.com/office/officeart/2005/8/layout/cycle6"/>
    <dgm:cxn modelId="{2D793864-8652-4024-A958-CCB7981FCA0B}" type="presOf" srcId="{2E5B8F7D-721A-4A26-B2D9-E6585772CA73}" destId="{D004A685-B630-44EE-84AF-28A28FD8FB7F}" srcOrd="0" destOrd="0" presId="urn:microsoft.com/office/officeart/2005/8/layout/cycle6"/>
    <dgm:cxn modelId="{6F5182A0-CCEF-43B5-A0BD-C11FD37719D9}" srcId="{2E5B8F7D-721A-4A26-B2D9-E6585772CA73}" destId="{53EEA29F-C4F7-4B6C-9A2B-B7F9D674ACEB}" srcOrd="0" destOrd="0" parTransId="{B6FAADBA-7CFA-42FB-9071-40B2EBF45FB7}" sibTransId="{F989D42A-7603-4EA5-9B6D-9AF870DCB7B2}"/>
    <dgm:cxn modelId="{14F950F4-80D2-45BD-8AF9-3FE73EA31DD6}" srcId="{2E5B8F7D-721A-4A26-B2D9-E6585772CA73}" destId="{A9467742-5773-4E9D-82F8-5325A9B60E9D}" srcOrd="1" destOrd="0" parTransId="{BAA5FD46-A5A7-4638-A20E-EC9CC4DB7551}" sibTransId="{D2FF376F-D561-4C29-9F13-7A97FC053FBB}"/>
    <dgm:cxn modelId="{772883CD-09C3-4541-B311-054930149BC6}" type="presParOf" srcId="{D004A685-B630-44EE-84AF-28A28FD8FB7F}" destId="{7F2DD2A0-32A4-4517-BA61-12EF6E17EBBC}" srcOrd="0" destOrd="0" presId="urn:microsoft.com/office/officeart/2005/8/layout/cycle6"/>
    <dgm:cxn modelId="{4D0EEBC6-2FD3-4303-9495-954AC6C75EEE}" type="presParOf" srcId="{D004A685-B630-44EE-84AF-28A28FD8FB7F}" destId="{273BF352-DFD9-49D8-828D-55A4086F3E2D}" srcOrd="1" destOrd="0" presId="urn:microsoft.com/office/officeart/2005/8/layout/cycle6"/>
    <dgm:cxn modelId="{53056449-2FAE-447E-90C2-8EC12E5C9769}" type="presParOf" srcId="{D004A685-B630-44EE-84AF-28A28FD8FB7F}" destId="{DDDEF670-00D0-475C-990F-557228E6D5E2}" srcOrd="2" destOrd="0" presId="urn:microsoft.com/office/officeart/2005/8/layout/cycle6"/>
    <dgm:cxn modelId="{5C913C9D-58AA-4D72-B999-6EA98F37EC6B}" type="presParOf" srcId="{D004A685-B630-44EE-84AF-28A28FD8FB7F}" destId="{391E8C66-7FD7-4DB3-A5B0-80351588DF6C}" srcOrd="3" destOrd="0" presId="urn:microsoft.com/office/officeart/2005/8/layout/cycle6"/>
    <dgm:cxn modelId="{182C3798-1550-400B-AFE8-32F8233CE6C0}" type="presParOf" srcId="{D004A685-B630-44EE-84AF-28A28FD8FB7F}" destId="{37E42AE2-18CB-4452-AFA6-15667F4FEB2A}" srcOrd="4" destOrd="0" presId="urn:microsoft.com/office/officeart/2005/8/layout/cycle6"/>
    <dgm:cxn modelId="{DFECFA85-15B7-4870-995F-FF9D27BE8D18}" type="presParOf" srcId="{D004A685-B630-44EE-84AF-28A28FD8FB7F}" destId="{8104465C-D903-4761-A537-77173E6FD99F}" srcOrd="5" destOrd="0" presId="urn:microsoft.com/office/officeart/2005/8/layout/cycle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DD2A0-32A4-4517-BA61-12EF6E17EBBC}">
      <dsp:nvSpPr>
        <dsp:cNvPr id="0" name=""/>
        <dsp:cNvSpPr/>
      </dsp:nvSpPr>
      <dsp:spPr>
        <a:xfrm>
          <a:off x="234" y="378955"/>
          <a:ext cx="905061" cy="588289"/>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Test</a:t>
          </a:r>
          <a:endParaRPr lang="en-US" sz="1600" kern="1200" dirty="0"/>
        </a:p>
      </dsp:txBody>
      <dsp:txXfrm>
        <a:off x="234" y="378955"/>
        <a:ext cx="905061" cy="588289"/>
      </dsp:txXfrm>
    </dsp:sp>
    <dsp:sp modelId="{DDDEF670-00D0-475C-990F-557228E6D5E2}">
      <dsp:nvSpPr>
        <dsp:cNvPr id="0" name=""/>
        <dsp:cNvSpPr/>
      </dsp:nvSpPr>
      <dsp:spPr>
        <a:xfrm>
          <a:off x="452765" y="173365"/>
          <a:ext cx="999469" cy="999469"/>
        </a:xfrm>
        <a:custGeom>
          <a:avLst/>
          <a:gdLst/>
          <a:ahLst/>
          <a:cxnLst/>
          <a:rect l="0" t="0" r="0" b="0"/>
          <a:pathLst>
            <a:path>
              <a:moveTo>
                <a:pt x="100546" y="199096"/>
              </a:moveTo>
              <a:arcTo wR="499734" hR="499734" stAng="13019055" swAng="6361889"/>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1E8C66-7FD7-4DB3-A5B0-80351588DF6C}">
      <dsp:nvSpPr>
        <dsp:cNvPr id="0" name=""/>
        <dsp:cNvSpPr/>
      </dsp:nvSpPr>
      <dsp:spPr>
        <a:xfrm>
          <a:off x="999704" y="378955"/>
          <a:ext cx="905061" cy="588289"/>
        </a:xfrm>
        <a:prstGeom prst="round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Analyze</a:t>
          </a:r>
          <a:endParaRPr lang="en-US" sz="1600" kern="1200" dirty="0"/>
        </a:p>
      </dsp:txBody>
      <dsp:txXfrm>
        <a:off x="999704" y="378955"/>
        <a:ext cx="905061" cy="588289"/>
      </dsp:txXfrm>
    </dsp:sp>
    <dsp:sp modelId="{8104465C-D903-4761-A537-77173E6FD99F}">
      <dsp:nvSpPr>
        <dsp:cNvPr id="0" name=""/>
        <dsp:cNvSpPr/>
      </dsp:nvSpPr>
      <dsp:spPr>
        <a:xfrm>
          <a:off x="452765" y="173365"/>
          <a:ext cx="999469" cy="999469"/>
        </a:xfrm>
        <a:custGeom>
          <a:avLst/>
          <a:gdLst/>
          <a:ahLst/>
          <a:cxnLst/>
          <a:rect l="0" t="0" r="0" b="0"/>
          <a:pathLst>
            <a:path>
              <a:moveTo>
                <a:pt x="898923" y="800372"/>
              </a:moveTo>
              <a:arcTo wR="499734" hR="499734" stAng="2219055" swAng="6361889"/>
            </a:path>
          </a:pathLst>
        </a:custGeom>
        <a:noFill/>
        <a:ln w="9525" cap="flat" cmpd="sng" algn="ctr">
          <a:solidFill>
            <a:schemeClr val="accent2">
              <a:shade val="90000"/>
              <a:hueOff val="0"/>
              <a:satOff val="-29999"/>
              <a:lumOff val="4085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0379" tIns="45190" rIns="90379" bIns="45190" numCol="1" anchor="t" anchorCtr="0" compatLnSpc="1">
            <a:prstTxWarp prst="textNoShape">
              <a:avLst/>
            </a:prstTxWarp>
          </a:bodyPr>
          <a:lstStyle>
            <a:lvl1pPr algn="l" defTabSz="903288">
              <a:spcBef>
                <a:spcPct val="0"/>
              </a:spcBef>
              <a:defRPr sz="1200">
                <a:solidFill>
                  <a:schemeClr val="tx1"/>
                </a:solidFill>
                <a:latin typeface="Arial" charset="0"/>
              </a:defRPr>
            </a:lvl1pPr>
          </a:lstStyle>
          <a:p>
            <a:pPr>
              <a:defRPr/>
            </a:pPr>
            <a:endParaRPr lang="en-US"/>
          </a:p>
        </p:txBody>
      </p:sp>
      <p:sp>
        <p:nvSpPr>
          <p:cNvPr id="56323"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0379" tIns="45190" rIns="90379" bIns="45190" numCol="1" anchor="t" anchorCtr="0" compatLnSpc="1">
            <a:prstTxWarp prst="textNoShape">
              <a:avLst/>
            </a:prstTxWarp>
          </a:bodyPr>
          <a:lstStyle>
            <a:lvl1pPr algn="r" defTabSz="903288">
              <a:spcBef>
                <a:spcPct val="0"/>
              </a:spcBef>
              <a:defRPr sz="1200">
                <a:solidFill>
                  <a:schemeClr val="tx1"/>
                </a:solidFill>
                <a:latin typeface="Arial" charset="0"/>
              </a:defRPr>
            </a:lvl1pPr>
          </a:lstStyle>
          <a:p>
            <a:pPr>
              <a:defRPr/>
            </a:pPr>
            <a:endParaRPr lang="en-US"/>
          </a:p>
        </p:txBody>
      </p:sp>
      <p:sp>
        <p:nvSpPr>
          <p:cNvPr id="56324"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0379" tIns="45190" rIns="90379" bIns="45190" numCol="1" anchor="b" anchorCtr="0" compatLnSpc="1">
            <a:prstTxWarp prst="textNoShape">
              <a:avLst/>
            </a:prstTxWarp>
          </a:bodyPr>
          <a:lstStyle>
            <a:lvl1pPr algn="l" defTabSz="903288">
              <a:spcBef>
                <a:spcPct val="0"/>
              </a:spcBef>
              <a:defRPr sz="1200">
                <a:solidFill>
                  <a:schemeClr val="tx1"/>
                </a:solidFill>
                <a:latin typeface="Arial" charset="0"/>
              </a:defRPr>
            </a:lvl1pPr>
          </a:lstStyle>
          <a:p>
            <a:pPr>
              <a:defRPr/>
            </a:pPr>
            <a:endParaRPr lang="en-US"/>
          </a:p>
        </p:txBody>
      </p:sp>
      <p:sp>
        <p:nvSpPr>
          <p:cNvPr id="56325"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0379" tIns="45190" rIns="90379" bIns="45190" numCol="1" anchor="b" anchorCtr="0" compatLnSpc="1">
            <a:prstTxWarp prst="textNoShape">
              <a:avLst/>
            </a:prstTxWarp>
          </a:bodyPr>
          <a:lstStyle>
            <a:lvl1pPr algn="r" defTabSz="903288">
              <a:spcBef>
                <a:spcPct val="0"/>
              </a:spcBef>
              <a:defRPr sz="1200">
                <a:solidFill>
                  <a:schemeClr val="tx1"/>
                </a:solidFill>
                <a:latin typeface="Arial" charset="0"/>
              </a:defRPr>
            </a:lvl1pPr>
          </a:lstStyle>
          <a:p>
            <a:pPr>
              <a:defRPr/>
            </a:pPr>
            <a:fld id="{B582792F-3D7E-44E8-9B65-0E57DE6B253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algn="l" defTabSz="931863">
              <a:spcBef>
                <a:spcPct val="0"/>
              </a:spcBef>
              <a:defRPr sz="120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lvl1pPr algn="r" defTabSz="931863">
              <a:spcBef>
                <a:spcPct val="0"/>
              </a:spcBef>
              <a:defRPr sz="1200">
                <a:solidFill>
                  <a:schemeClr val="tx1"/>
                </a:solidFill>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21188"/>
            <a:ext cx="5616575" cy="4187825"/>
          </a:xfrm>
          <a:prstGeom prst="rect">
            <a:avLst/>
          </a:prstGeom>
          <a:noFill/>
          <a:ln w="9525">
            <a:noFill/>
            <a:miter lim="800000"/>
            <a:headEnd/>
            <a:tailEnd/>
          </a:ln>
          <a:effectLst/>
        </p:spPr>
        <p:txBody>
          <a:bodyPr vert="horz" wrap="square" lIns="93280" tIns="46641" rIns="93280" bIns="466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algn="l" defTabSz="931863">
              <a:spcBef>
                <a:spcPct val="0"/>
              </a:spcBef>
              <a:defRPr sz="120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80" tIns="46641" rIns="93280" bIns="46641" numCol="1" anchor="b" anchorCtr="0" compatLnSpc="1">
            <a:prstTxWarp prst="textNoShape">
              <a:avLst/>
            </a:prstTxWarp>
          </a:bodyPr>
          <a:lstStyle>
            <a:lvl1pPr algn="r" defTabSz="931863">
              <a:spcBef>
                <a:spcPct val="0"/>
              </a:spcBef>
              <a:defRPr sz="1200">
                <a:solidFill>
                  <a:schemeClr val="tx1"/>
                </a:solidFill>
                <a:latin typeface="Arial" charset="0"/>
              </a:defRPr>
            </a:lvl1pPr>
          </a:lstStyle>
          <a:p>
            <a:pPr>
              <a:defRPr/>
            </a:pPr>
            <a:fld id="{2ED525ED-2826-4DBF-9A1F-7E47218B66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5D03D71-50FA-4116-83E2-0166039D7497}"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703263" y="4421188"/>
            <a:ext cx="5613400" cy="4187825"/>
          </a:xfrm>
          <a:noFill/>
          <a:ln/>
        </p:spPr>
        <p:txBody>
          <a:bodyPr/>
          <a:lstStyle/>
          <a:p>
            <a:pPr eaLnBrk="1" hangingPunct="1"/>
            <a:r>
              <a:rPr lang="en-US" sz="1100" dirty="0" smtClean="0"/>
              <a:t>Design of Experiments (DOE) offers the opportunity for efficiency in test execution and to gain insight to the operations of complex systems.  The current AAW SSD PRA metric is not DOE friendly in that the outputs of the Testbed do not lend themselves to straightforward statistical modeling.  In this talk, a simple definition of DOE is given with ideal types of data preferable for statistical analysis.  An overview of the PRA Testbed factors and outputs is described from the perspective of developing a statistical model.  Specifically, isolation of factors is difficult because each environment file (radial, time, etc.) has a confluence of factors—sea state and wind direction are set, but RF propagation from temperature, pressure, and humidity are not.  Land clutter is a function of radial, and is somewhat dependent on RF propagation.  Thus, each scenario includes variation of several variables which are not controlled.  The binary nature of the Testbed output is also difficult from a statistical analysis standpoint because traditional statistical measures like variance and error cannot be calculated.  Finally, an example of the </a:t>
            </a:r>
            <a:r>
              <a:rPr lang="en-US" sz="1100" dirty="0" err="1" smtClean="0"/>
              <a:t>Testbed's</a:t>
            </a:r>
            <a:r>
              <a:rPr lang="en-US" sz="1100" dirty="0" smtClean="0"/>
              <a:t> non-determinism is given which adds a 'noise' element to the analysis.  For each factor and the output, a potential solution to the challenges for statistical analysis is presented.  For example, categorization of the environment for each radial, and development of miss distance to measure the accuracy of the overall system.  Adoption of these methods would render additional information about the ship's self-defense system, and provide more insight with respect to its performance than the simple PRA metric currently does.</a:t>
            </a:r>
          </a:p>
          <a:p>
            <a:pPr eaLnBrk="1" hangingPunct="1"/>
            <a:endParaRPr lang="en-US"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05D03D71-50FA-4116-83E2-0166039D7497}" type="slidenum">
              <a:rPr lang="en-US" smtClean="0"/>
              <a:pPr/>
              <a:t>13</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703263" y="4421188"/>
            <a:ext cx="5613400" cy="4187825"/>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endParaRPr lang="en-US" dirty="0" smtClean="0"/>
          </a:p>
        </p:txBody>
      </p:sp>
      <p:sp>
        <p:nvSpPr>
          <p:cNvPr id="6148" name="Slide Number Placeholder 3"/>
          <p:cNvSpPr>
            <a:spLocks noGrp="1"/>
          </p:cNvSpPr>
          <p:nvPr>
            <p:ph type="sldNum" sz="quarter" idx="5"/>
          </p:nvPr>
        </p:nvSpPr>
        <p:spPr>
          <a:noFill/>
        </p:spPr>
        <p:txBody>
          <a:bodyPr/>
          <a:lstStyle/>
          <a:p>
            <a:fld id="{2C5D9A13-A6F7-4A78-B1E2-18E9CDEFBDE7}"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r>
              <a:rPr lang="en-US" dirty="0" smtClean="0"/>
              <a:t>Testbed is not entirely a black box, we know a lot about how it works, so we’re not starting from scratch.</a:t>
            </a:r>
            <a:endParaRPr lang="en-US" dirty="0" smtClean="0"/>
          </a:p>
        </p:txBody>
      </p:sp>
      <p:sp>
        <p:nvSpPr>
          <p:cNvPr id="7172" name="Slide Number Placeholder 3"/>
          <p:cNvSpPr>
            <a:spLocks noGrp="1"/>
          </p:cNvSpPr>
          <p:nvPr>
            <p:ph type="sldNum" sz="quarter" idx="5"/>
          </p:nvPr>
        </p:nvSpPr>
        <p:spPr>
          <a:noFill/>
        </p:spPr>
        <p:txBody>
          <a:bodyPr/>
          <a:lstStyle/>
          <a:p>
            <a:fld id="{D9BA8EF5-09A3-4001-A1EA-4B8346854E0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r>
              <a:rPr lang="en-US" dirty="0" smtClean="0"/>
              <a:t>Efficiencies gained in varying multiple inputs in a ‘designed’ fashion, versus ‘One Factor at a Time’ Testing.</a:t>
            </a:r>
          </a:p>
          <a:p>
            <a:endParaRPr lang="en-US" dirty="0" smtClean="0"/>
          </a:p>
          <a:p>
            <a:r>
              <a:rPr lang="en-US" dirty="0" smtClean="0"/>
              <a:t>Explain ‘categorical’ variables</a:t>
            </a:r>
            <a:r>
              <a:rPr lang="en-US" dirty="0" smtClean="0"/>
              <a:t>.  Example, Ship RCS.</a:t>
            </a:r>
            <a:endParaRPr lang="en-US" dirty="0" smtClean="0"/>
          </a:p>
          <a:p>
            <a:endParaRPr lang="en-US" dirty="0" smtClean="0"/>
          </a:p>
        </p:txBody>
      </p:sp>
      <p:sp>
        <p:nvSpPr>
          <p:cNvPr id="7172" name="Slide Number Placeholder 3"/>
          <p:cNvSpPr>
            <a:spLocks noGrp="1"/>
          </p:cNvSpPr>
          <p:nvPr>
            <p:ph type="sldNum" sz="quarter" idx="5"/>
          </p:nvPr>
        </p:nvSpPr>
        <p:spPr>
          <a:noFill/>
        </p:spPr>
        <p:txBody>
          <a:bodyPr/>
          <a:lstStyle/>
          <a:p>
            <a:fld id="{D9BA8EF5-09A3-4001-A1EA-4B8346854E0F}"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r>
              <a:rPr lang="en-US" sz="1400" dirty="0" smtClean="0"/>
              <a:t>Operational context is key and can’t change.</a:t>
            </a:r>
            <a:endParaRPr lang="en-US" sz="1400" dirty="0" smtClean="0"/>
          </a:p>
        </p:txBody>
      </p:sp>
      <p:sp>
        <p:nvSpPr>
          <p:cNvPr id="8196" name="Slide Number Placeholder 3"/>
          <p:cNvSpPr>
            <a:spLocks noGrp="1"/>
          </p:cNvSpPr>
          <p:nvPr>
            <p:ph type="sldNum" sz="quarter" idx="5"/>
          </p:nvPr>
        </p:nvSpPr>
        <p:spPr>
          <a:noFill/>
        </p:spPr>
        <p:txBody>
          <a:bodyPr/>
          <a:lstStyle/>
          <a:p>
            <a:fld id="{989B0A4A-A2EF-4571-8868-3BF156E9324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r>
              <a:rPr lang="en-US" dirty="0" smtClean="0"/>
              <a:t>Tom Kramer from IDA presents his findings tomorrow during the classified session.</a:t>
            </a:r>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r>
              <a:rPr lang="en-US" dirty="0" smtClean="0"/>
              <a:t>Experiments can lead to understanding which factors are important and which are not.  </a:t>
            </a:r>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p:spPr>
        <p:txBody>
          <a:bodyPr/>
          <a:lstStyle/>
          <a:p>
            <a:r>
              <a:rPr lang="en-US" dirty="0" smtClean="0"/>
              <a:t>Gets around binary scoring problem.</a:t>
            </a:r>
            <a:endParaRPr lang="en-US" dirty="0" smtClean="0"/>
          </a:p>
        </p:txBody>
      </p:sp>
      <p:sp>
        <p:nvSpPr>
          <p:cNvPr id="8196" name="Slide Number Placeholder 3"/>
          <p:cNvSpPr>
            <a:spLocks noGrp="1"/>
          </p:cNvSpPr>
          <p:nvPr>
            <p:ph type="sldNum" sz="quarter" idx="5"/>
          </p:nvPr>
        </p:nvSpPr>
        <p:spPr>
          <a:noFill/>
        </p:spPr>
        <p:txBody>
          <a:bodyPr/>
          <a:lstStyle/>
          <a:p>
            <a:fld id="{AFC2A047-A321-47FD-B158-0F022A39EBB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5B993-0ADE-4ACA-8D03-CA9CD0C939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961BF1-7E9D-41A0-9E6E-63DB144F56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F5990C-EA49-40EC-A17D-C8C979BC52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3FD9D8-388A-4F23-98D8-2DF479661D4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83CC2-156A-49C0-AD41-27A9B42822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846D0-FCEC-4D2D-B4DD-F0D627576E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4322B1-6D97-4E81-AF68-E4539FAB7E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EF53E6-B661-409B-B328-DCF3E167B3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C70591-127B-424E-AC38-106D498DE0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70166-2956-4A6D-ACD5-6C52883711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BD9EA-38FD-4508-99BF-35C6E42A43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9983A9-BB03-4BC6-9325-5F63C36EF6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solidFill>
                  <a:schemeClr val="tx1"/>
                </a:solidFill>
                <a:latin typeface="+mn-lt"/>
              </a:defRPr>
            </a:lvl1pPr>
          </a:lstStyle>
          <a:p>
            <a:pPr>
              <a:defRPr/>
            </a:pPr>
            <a:fld id="{67E9B681-5076-46CC-92D3-DC5EB7A85C4D}" type="slidenum">
              <a:rPr lang="en-US"/>
              <a:pPr>
                <a:defRPr/>
              </a:pPr>
              <a:t>‹#›</a:t>
            </a:fld>
            <a:endParaRPr lang="en-US"/>
          </a:p>
        </p:txBody>
      </p:sp>
      <p:sp>
        <p:nvSpPr>
          <p:cNvPr id="1031" name="Rectangle 7"/>
          <p:cNvSpPr>
            <a:spLocks noChangeArrowheads="1"/>
          </p:cNvSpPr>
          <p:nvPr userDrawn="1"/>
        </p:nvSpPr>
        <p:spPr bwMode="auto">
          <a:xfrm>
            <a:off x="319088" y="319088"/>
            <a:ext cx="1928812" cy="950912"/>
          </a:xfrm>
          <a:prstGeom prst="rect">
            <a:avLst/>
          </a:prstGeom>
          <a:solidFill>
            <a:srgbClr val="4D4D4D"/>
          </a:soli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381000"/>
            <a:ext cx="9144000" cy="46038"/>
          </a:xfrm>
          <a:prstGeom prst="rect">
            <a:avLst/>
          </a:prstGeom>
          <a:solidFill>
            <a:srgbClr val="566D78"/>
          </a:solidFill>
          <a:ln w="9525">
            <a:noFill/>
            <a:miter lim="800000"/>
            <a:headEnd/>
            <a:tailEnd/>
          </a:ln>
          <a:effectLst/>
        </p:spPr>
        <p:txBody>
          <a:bodyPr wrap="none" anchor="ctr"/>
          <a:lstStyle/>
          <a:p>
            <a:pPr>
              <a:defRPr/>
            </a:pPr>
            <a:endParaRPr lang="en-US"/>
          </a:p>
        </p:txBody>
      </p:sp>
      <p:sp>
        <p:nvSpPr>
          <p:cNvPr id="1033" name="Rectangle 9"/>
          <p:cNvSpPr>
            <a:spLocks noChangeArrowheads="1"/>
          </p:cNvSpPr>
          <p:nvPr userDrawn="1"/>
        </p:nvSpPr>
        <p:spPr bwMode="auto">
          <a:xfrm>
            <a:off x="0" y="457200"/>
            <a:ext cx="9144000" cy="19050"/>
          </a:xfrm>
          <a:prstGeom prst="rect">
            <a:avLst/>
          </a:prstGeom>
          <a:solidFill>
            <a:srgbClr val="566D78"/>
          </a:solidFill>
          <a:ln w="9525">
            <a:noFill/>
            <a:miter lim="800000"/>
            <a:headEnd/>
            <a:tailEnd/>
          </a:ln>
          <a:effectLst/>
        </p:spPr>
        <p:txBody>
          <a:bodyPr wrap="none" anchor="ctr"/>
          <a:lstStyle/>
          <a:p>
            <a:pPr>
              <a:defRPr/>
            </a:pPr>
            <a:endParaRPr lang="en-US"/>
          </a:p>
        </p:txBody>
      </p:sp>
      <p:sp>
        <p:nvSpPr>
          <p:cNvPr id="1034" name="Rectangle 10"/>
          <p:cNvSpPr>
            <a:spLocks noChangeArrowheads="1"/>
          </p:cNvSpPr>
          <p:nvPr userDrawn="1"/>
        </p:nvSpPr>
        <p:spPr bwMode="auto">
          <a:xfrm>
            <a:off x="190500" y="0"/>
            <a:ext cx="182563" cy="6858000"/>
          </a:xfrm>
          <a:prstGeom prst="rect">
            <a:avLst/>
          </a:prstGeom>
          <a:solidFill>
            <a:srgbClr val="3A3F60"/>
          </a:solidFill>
          <a:ln w="9525">
            <a:noFill/>
            <a:miter lim="800000"/>
            <a:headEnd/>
            <a:tailEnd/>
          </a:ln>
          <a:effectLst/>
        </p:spPr>
        <p:txBody>
          <a:bodyPr wrap="none" anchor="ctr"/>
          <a:lstStyle/>
          <a:p>
            <a:pPr>
              <a:spcBef>
                <a:spcPct val="0"/>
              </a:spcBef>
              <a:defRPr/>
            </a:pPr>
            <a:endParaRPr lang="en-US" sz="1800">
              <a:solidFill>
                <a:schemeClr val="tx1"/>
              </a:solidFill>
              <a:latin typeface="Arial" charset="0"/>
            </a:endParaRPr>
          </a:p>
        </p:txBody>
      </p:sp>
      <p:sp>
        <p:nvSpPr>
          <p:cNvPr id="1035" name="Rectangle 11"/>
          <p:cNvSpPr>
            <a:spLocks noChangeArrowheads="1"/>
          </p:cNvSpPr>
          <p:nvPr userDrawn="1"/>
        </p:nvSpPr>
        <p:spPr bwMode="auto">
          <a:xfrm>
            <a:off x="382588" y="0"/>
            <a:ext cx="46037" cy="6858000"/>
          </a:xfrm>
          <a:prstGeom prst="rect">
            <a:avLst/>
          </a:prstGeom>
          <a:solidFill>
            <a:srgbClr val="566D78"/>
          </a:solidFill>
          <a:ln w="9525">
            <a:noFill/>
            <a:miter lim="800000"/>
            <a:headEnd/>
            <a:tailEnd/>
          </a:ln>
          <a:effectLst/>
        </p:spPr>
        <p:txBody>
          <a:bodyPr wrap="none" anchor="ctr"/>
          <a:lstStyle/>
          <a:p>
            <a:pPr>
              <a:spcBef>
                <a:spcPct val="0"/>
              </a:spcBef>
              <a:defRPr/>
            </a:pPr>
            <a:endParaRPr lang="en-US" sz="1800">
              <a:solidFill>
                <a:schemeClr val="tx1"/>
              </a:solidFill>
              <a:latin typeface="Arial" charset="0"/>
            </a:endParaRPr>
          </a:p>
        </p:txBody>
      </p:sp>
      <p:sp>
        <p:nvSpPr>
          <p:cNvPr id="1036" name="Rectangle 12"/>
          <p:cNvSpPr>
            <a:spLocks noChangeArrowheads="1"/>
          </p:cNvSpPr>
          <p:nvPr userDrawn="1"/>
        </p:nvSpPr>
        <p:spPr bwMode="auto">
          <a:xfrm>
            <a:off x="457200" y="0"/>
            <a:ext cx="19050" cy="6858000"/>
          </a:xfrm>
          <a:prstGeom prst="rect">
            <a:avLst/>
          </a:prstGeom>
          <a:solidFill>
            <a:srgbClr val="566D78"/>
          </a:solidFill>
          <a:ln w="9525">
            <a:noFill/>
            <a:miter lim="800000"/>
            <a:headEnd/>
            <a:tailEnd/>
          </a:ln>
          <a:effectLst/>
        </p:spPr>
        <p:txBody>
          <a:bodyPr wrap="none" anchor="ctr"/>
          <a:lstStyle/>
          <a:p>
            <a:pPr>
              <a:spcBef>
                <a:spcPct val="0"/>
              </a:spcBef>
              <a:defRPr/>
            </a:pPr>
            <a:endParaRPr lang="en-US" sz="1800">
              <a:solidFill>
                <a:schemeClr val="tx1"/>
              </a:solidFill>
              <a:latin typeface="Arial" charset="0"/>
            </a:endParaRPr>
          </a:p>
        </p:txBody>
      </p:sp>
      <p:sp>
        <p:nvSpPr>
          <p:cNvPr id="1037" name="Rectangle 13"/>
          <p:cNvSpPr>
            <a:spLocks noChangeArrowheads="1"/>
          </p:cNvSpPr>
          <p:nvPr userDrawn="1"/>
        </p:nvSpPr>
        <p:spPr bwMode="auto">
          <a:xfrm>
            <a:off x="0" y="190500"/>
            <a:ext cx="9144000" cy="182563"/>
          </a:xfrm>
          <a:prstGeom prst="rect">
            <a:avLst/>
          </a:prstGeom>
          <a:solidFill>
            <a:srgbClr val="3A3F60"/>
          </a:solidFill>
          <a:ln w="9525">
            <a:noFill/>
            <a:miter lim="800000"/>
            <a:headEnd/>
            <a:tailEnd/>
          </a:ln>
          <a:effectLst/>
        </p:spPr>
        <p:txBody>
          <a:bodyPr wrap="none" anchor="ctr"/>
          <a:lstStyle/>
          <a:p>
            <a:pPr>
              <a:defRPr/>
            </a:pPr>
            <a:endParaRPr lang="en-US"/>
          </a:p>
        </p:txBody>
      </p:sp>
      <p:pic>
        <p:nvPicPr>
          <p:cNvPr id="1038" name="Picture 14" descr="Untitled-2"/>
          <p:cNvPicPr>
            <a:picLocks noChangeAspect="1" noChangeArrowheads="1"/>
          </p:cNvPicPr>
          <p:nvPr userDrawn="1"/>
        </p:nvPicPr>
        <p:blipFill>
          <a:blip r:embed="rId14" cstate="print"/>
          <a:srcRect/>
          <a:stretch>
            <a:fillRect/>
          </a:stretch>
        </p:blipFill>
        <p:spPr bwMode="auto">
          <a:xfrm>
            <a:off x="301625" y="301625"/>
            <a:ext cx="1930400" cy="952500"/>
          </a:xfrm>
          <a:prstGeom prst="rect">
            <a:avLst/>
          </a:prstGeom>
          <a:solidFill>
            <a:srgbClr val="4D4D4D"/>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vwtec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emf"/><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7.pn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hyperlink" Target="http://www.avwtech.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emf"/><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219200"/>
            <a:ext cx="7772400" cy="1470025"/>
          </a:xfrm>
        </p:spPr>
        <p:txBody>
          <a:bodyPr/>
          <a:lstStyle/>
          <a:p>
            <a:pPr eaLnBrk="1" hangingPunct="1"/>
            <a:r>
              <a:rPr lang="en-US" sz="2800" dirty="0" smtClean="0"/>
              <a:t>Design of Experiments and the Probability of </a:t>
            </a:r>
            <a:r>
              <a:rPr lang="en-US" sz="2800" dirty="0" smtClean="0">
                <a:solidFill>
                  <a:schemeClr val="tx2"/>
                </a:solidFill>
                <a:latin typeface="+mj-lt"/>
                <a:ea typeface="+mj-ea"/>
                <a:cs typeface="+mj-cs"/>
              </a:rPr>
              <a:t> Raid Annihilation (P</a:t>
            </a:r>
            <a:r>
              <a:rPr lang="en-US" sz="2800" baseline="-25000" dirty="0" smtClean="0">
                <a:solidFill>
                  <a:schemeClr val="tx2"/>
                </a:solidFill>
                <a:latin typeface="+mj-lt"/>
                <a:ea typeface="+mj-ea"/>
                <a:cs typeface="+mj-cs"/>
              </a:rPr>
              <a:t>RA</a:t>
            </a:r>
            <a:r>
              <a:rPr lang="en-US" sz="2800" dirty="0" smtClean="0">
                <a:solidFill>
                  <a:schemeClr val="tx2"/>
                </a:solidFill>
                <a:latin typeface="+mj-lt"/>
                <a:ea typeface="+mj-ea"/>
                <a:cs typeface="+mj-cs"/>
              </a:rPr>
              <a:t>) Testbed</a:t>
            </a:r>
            <a:endParaRPr lang="en-US" sz="2800" b="1" dirty="0" smtClean="0">
              <a:solidFill>
                <a:schemeClr val="tx1"/>
              </a:solidFill>
              <a:latin typeface="Verdana" pitchFamily="34" charset="0"/>
            </a:endParaRPr>
          </a:p>
        </p:txBody>
      </p:sp>
      <p:sp>
        <p:nvSpPr>
          <p:cNvPr id="2051" name="Rectangle 3"/>
          <p:cNvSpPr>
            <a:spLocks noGrp="1" noChangeArrowheads="1"/>
          </p:cNvSpPr>
          <p:nvPr>
            <p:ph type="subTitle" idx="1"/>
          </p:nvPr>
        </p:nvSpPr>
        <p:spPr>
          <a:xfrm>
            <a:off x="1371600" y="3733800"/>
            <a:ext cx="6400800" cy="1143000"/>
          </a:xfrm>
        </p:spPr>
        <p:txBody>
          <a:bodyPr/>
          <a:lstStyle/>
          <a:p>
            <a:pPr eaLnBrk="1" hangingPunct="1">
              <a:lnSpc>
                <a:spcPct val="80000"/>
              </a:lnSpc>
            </a:pPr>
            <a:r>
              <a:rPr lang="fr-FR" sz="1800" b="1" dirty="0" smtClean="0">
                <a:solidFill>
                  <a:srgbClr val="333399"/>
                </a:solidFill>
                <a:latin typeface="Verdana" pitchFamily="34" charset="0"/>
              </a:rPr>
              <a:t>860 Greenbrier </a:t>
            </a:r>
            <a:r>
              <a:rPr lang="fr-FR" sz="1800" b="1" dirty="0" err="1" smtClean="0">
                <a:solidFill>
                  <a:srgbClr val="333399"/>
                </a:solidFill>
                <a:latin typeface="Verdana" pitchFamily="34" charset="0"/>
              </a:rPr>
              <a:t>Circle</a:t>
            </a:r>
            <a:endParaRPr lang="fr-FR" sz="1800" b="1" dirty="0" smtClean="0">
              <a:solidFill>
                <a:srgbClr val="333399"/>
              </a:solidFill>
              <a:latin typeface="Verdana" pitchFamily="34" charset="0"/>
            </a:endParaRPr>
          </a:p>
          <a:p>
            <a:pPr eaLnBrk="1" hangingPunct="1">
              <a:lnSpc>
                <a:spcPct val="80000"/>
              </a:lnSpc>
            </a:pPr>
            <a:r>
              <a:rPr lang="fr-FR" sz="1800" b="1" dirty="0" smtClean="0">
                <a:solidFill>
                  <a:srgbClr val="333399"/>
                </a:solidFill>
                <a:latin typeface="Verdana" pitchFamily="34" charset="0"/>
              </a:rPr>
              <a:t>Suite 305</a:t>
            </a:r>
          </a:p>
          <a:p>
            <a:pPr eaLnBrk="1" hangingPunct="1">
              <a:lnSpc>
                <a:spcPct val="80000"/>
              </a:lnSpc>
            </a:pPr>
            <a:r>
              <a:rPr lang="fr-FR" sz="1800" b="1" dirty="0" smtClean="0">
                <a:solidFill>
                  <a:srgbClr val="333399"/>
                </a:solidFill>
                <a:latin typeface="Verdana" pitchFamily="34" charset="0"/>
              </a:rPr>
              <a:t>Chesapeake, VA 23320</a:t>
            </a:r>
          </a:p>
          <a:p>
            <a:pPr eaLnBrk="1" hangingPunct="1">
              <a:lnSpc>
                <a:spcPct val="80000"/>
              </a:lnSpc>
            </a:pPr>
            <a:r>
              <a:rPr lang="fr-FR" sz="1400" b="1" dirty="0" smtClean="0">
                <a:solidFill>
                  <a:srgbClr val="333399"/>
                </a:solidFill>
                <a:latin typeface="Verdana" pitchFamily="34" charset="0"/>
                <a:hlinkClick r:id="rId3"/>
              </a:rPr>
              <a:t>www.avwtech.com</a:t>
            </a:r>
            <a:endParaRPr lang="fr-FR" sz="1400" b="1" dirty="0" smtClean="0">
              <a:solidFill>
                <a:srgbClr val="333399"/>
              </a:solidFill>
              <a:latin typeface="Verdana" pitchFamily="34" charset="0"/>
            </a:endParaRPr>
          </a:p>
        </p:txBody>
      </p:sp>
      <p:sp>
        <p:nvSpPr>
          <p:cNvPr id="2052" name="Text Box 4"/>
          <p:cNvSpPr txBox="1">
            <a:spLocks noChangeArrowheads="1"/>
          </p:cNvSpPr>
          <p:nvPr/>
        </p:nvSpPr>
        <p:spPr bwMode="auto">
          <a:xfrm>
            <a:off x="2895600" y="5105400"/>
            <a:ext cx="3429000" cy="1155700"/>
          </a:xfrm>
          <a:prstGeom prst="rect">
            <a:avLst/>
          </a:prstGeom>
          <a:noFill/>
          <a:ln w="9525">
            <a:noFill/>
            <a:miter lim="800000"/>
            <a:headEnd/>
            <a:tailEnd/>
          </a:ln>
        </p:spPr>
        <p:txBody>
          <a:bodyPr>
            <a:spAutoFit/>
          </a:bodyPr>
          <a:lstStyle/>
          <a:p>
            <a:pPr>
              <a:spcBef>
                <a:spcPct val="0"/>
              </a:spcBef>
            </a:pPr>
            <a:r>
              <a:rPr lang="en-US" b="1">
                <a:solidFill>
                  <a:srgbClr val="333399"/>
                </a:solidFill>
              </a:rPr>
              <a:t>Phone:</a:t>
            </a:r>
          </a:p>
          <a:p>
            <a:pPr>
              <a:spcBef>
                <a:spcPct val="0"/>
              </a:spcBef>
            </a:pPr>
            <a:r>
              <a:rPr lang="en-US" b="1">
                <a:solidFill>
                  <a:srgbClr val="333399"/>
                </a:solidFill>
              </a:rPr>
              <a:t>757-361-9581</a:t>
            </a:r>
          </a:p>
          <a:p>
            <a:pPr>
              <a:spcBef>
                <a:spcPct val="0"/>
              </a:spcBef>
            </a:pPr>
            <a:endParaRPr lang="en-US" b="1">
              <a:solidFill>
                <a:srgbClr val="333399"/>
              </a:solidFill>
            </a:endParaRPr>
          </a:p>
          <a:p>
            <a:pPr>
              <a:spcBef>
                <a:spcPct val="0"/>
              </a:spcBef>
            </a:pPr>
            <a:r>
              <a:rPr lang="en-US" b="1">
                <a:solidFill>
                  <a:srgbClr val="333399"/>
                </a:solidFill>
              </a:rPr>
              <a:t>Fax:</a:t>
            </a:r>
          </a:p>
          <a:p>
            <a:pPr>
              <a:spcBef>
                <a:spcPct val="0"/>
              </a:spcBef>
            </a:pPr>
            <a:r>
              <a:rPr lang="en-US" b="1">
                <a:solidFill>
                  <a:srgbClr val="333399"/>
                </a:solidFill>
              </a:rPr>
              <a:t>757-361-9585</a:t>
            </a:r>
          </a:p>
        </p:txBody>
      </p:sp>
      <p:sp>
        <p:nvSpPr>
          <p:cNvPr id="6" name="Rectangle 3"/>
          <p:cNvSpPr txBox="1">
            <a:spLocks noChangeArrowheads="1"/>
          </p:cNvSpPr>
          <p:nvPr/>
        </p:nvSpPr>
        <p:spPr bwMode="auto">
          <a:xfrm>
            <a:off x="1082675" y="2895600"/>
            <a:ext cx="7239000" cy="1143000"/>
          </a:xfrm>
          <a:prstGeom prst="rect">
            <a:avLst/>
          </a:prstGeom>
          <a:noFill/>
          <a:ln w="9525">
            <a:noFill/>
            <a:miter lim="800000"/>
            <a:headEnd/>
            <a:tailEnd/>
          </a:ln>
        </p:spPr>
        <p:txBody>
          <a:bodyPr/>
          <a:lstStyle/>
          <a:p>
            <a:pPr>
              <a:lnSpc>
                <a:spcPct val="80000"/>
              </a:lnSpc>
              <a:spcBef>
                <a:spcPct val="20000"/>
              </a:spcBef>
              <a:defRPr/>
            </a:pPr>
            <a:r>
              <a:rPr lang="fr-FR" sz="1600" b="1" kern="0" dirty="0" err="1">
                <a:solidFill>
                  <a:srgbClr val="333399"/>
                </a:solidFill>
                <a:latin typeface="+mn-lt"/>
              </a:rPr>
              <a:t>Presenter</a:t>
            </a:r>
            <a:r>
              <a:rPr lang="fr-FR" sz="1600" b="1" kern="0" dirty="0">
                <a:solidFill>
                  <a:srgbClr val="333399"/>
                </a:solidFill>
                <a:latin typeface="+mn-lt"/>
              </a:rPr>
              <a:t>:  </a:t>
            </a:r>
            <a:r>
              <a:rPr lang="fr-FR" sz="1600" b="1" kern="0" dirty="0" smtClean="0">
                <a:solidFill>
                  <a:srgbClr val="333399"/>
                </a:solidFill>
                <a:latin typeface="+mn-lt"/>
              </a:rPr>
              <a:t>Richard Lawrence </a:t>
            </a:r>
            <a:endParaRPr lang="fr-FR" sz="1600" b="1" kern="0" dirty="0">
              <a:solidFill>
                <a:srgbClr val="333399"/>
              </a:solidFill>
              <a:latin typeface="+mn-lt"/>
            </a:endParaRPr>
          </a:p>
          <a:p>
            <a:pPr>
              <a:lnSpc>
                <a:spcPct val="80000"/>
              </a:lnSpc>
              <a:spcBef>
                <a:spcPct val="20000"/>
              </a:spcBef>
              <a:defRPr/>
            </a:pPr>
            <a:endParaRPr lang="fr-FR" sz="1600" b="1" kern="0" dirty="0">
              <a:solidFill>
                <a:srgbClr val="333399"/>
              </a:solidFill>
              <a:latin typeface="+mn-lt"/>
            </a:endParaRPr>
          </a:p>
        </p:txBody>
      </p:sp>
      <p:sp>
        <p:nvSpPr>
          <p:cNvPr id="7"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8" name="Slide Number Placeholder 7"/>
          <p:cNvSpPr>
            <a:spLocks noGrp="1"/>
          </p:cNvSpPr>
          <p:nvPr>
            <p:ph type="sldNum" sz="quarter" idx="12"/>
          </p:nvPr>
        </p:nvSpPr>
        <p:spPr/>
        <p:txBody>
          <a:bodyPr/>
          <a:lstStyle/>
          <a:p>
            <a:pPr>
              <a:defRPr/>
            </a:pPr>
            <a:fld id="{91A5B993-0ADE-4ACA-8D03-CA9CD0C939F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n-slq-32-r17.jpg"/>
          <p:cNvPicPr>
            <a:picLocks noChangeAspect="1"/>
          </p:cNvPicPr>
          <p:nvPr/>
        </p:nvPicPr>
        <p:blipFill>
          <a:blip r:embed="rId3" cstate="print">
            <a:lum bright="-10000" contrast="2000"/>
          </a:blip>
          <a:stretch>
            <a:fillRect/>
          </a:stretch>
        </p:blipFill>
        <p:spPr>
          <a:xfrm>
            <a:off x="7162800" y="1752600"/>
            <a:ext cx="1695673"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13"/>
          <p:cNvPicPr>
            <a:picLocks noChangeAspect="1" noChangeArrowheads="1"/>
          </p:cNvPicPr>
          <p:nvPr/>
        </p:nvPicPr>
        <p:blipFill>
          <a:blip r:embed="rId4"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Non-Determinism</a:t>
            </a:r>
            <a:endParaRPr lang="en-US" sz="2400" b="1" kern="0" dirty="0">
              <a:solidFill>
                <a:srgbClr val="0000FF"/>
              </a:solidFill>
              <a:ea typeface="+mj-ea"/>
              <a:cs typeface="+mj-cs"/>
            </a:endParaRPr>
          </a:p>
        </p:txBody>
      </p:sp>
      <p:sp>
        <p:nvSpPr>
          <p:cNvPr id="10" name="TextBox 9"/>
          <p:cNvSpPr txBox="1"/>
          <p:nvPr/>
        </p:nvSpPr>
        <p:spPr>
          <a:xfrm>
            <a:off x="304801" y="1066800"/>
            <a:ext cx="6781799" cy="5078313"/>
          </a:xfrm>
          <a:prstGeom prst="rect">
            <a:avLst/>
          </a:prstGeom>
          <a:noFill/>
        </p:spPr>
        <p:txBody>
          <a:bodyPr wrap="square" rtlCol="0">
            <a:spAutoFit/>
          </a:bodyPr>
          <a:lstStyle/>
          <a:p>
            <a:pPr algn="l">
              <a:buFont typeface="Arial" pitchFamily="34" charset="0"/>
              <a:buChar char="•"/>
            </a:pPr>
            <a:r>
              <a:rPr lang="en-US" sz="2400" dirty="0" smtClean="0">
                <a:solidFill>
                  <a:schemeClr val="accent6"/>
                </a:solidFill>
                <a:latin typeface="+mn-lt"/>
              </a:rPr>
              <a:t> Demonstrated differing outcomes given identical scenarios during DT5.</a:t>
            </a:r>
          </a:p>
          <a:p>
            <a:pPr algn="l">
              <a:buFont typeface="Arial" pitchFamily="34" charset="0"/>
              <a:buChar char="•"/>
            </a:pPr>
            <a:r>
              <a:rPr lang="en-US" sz="2400" dirty="0" smtClean="0">
                <a:solidFill>
                  <a:schemeClr val="accent6"/>
                </a:solidFill>
                <a:latin typeface="+mn-lt"/>
              </a:rPr>
              <a:t> Attributable to the way tactical software operates. </a:t>
            </a:r>
          </a:p>
          <a:p>
            <a:pPr algn="l">
              <a:buSzPct val="100000"/>
              <a:buFont typeface="Arial" pitchFamily="34" charset="0"/>
              <a:buChar char="•"/>
            </a:pPr>
            <a:r>
              <a:rPr lang="en-US" sz="2400" dirty="0" smtClean="0">
                <a:solidFill>
                  <a:schemeClr val="accent6"/>
                </a:solidFill>
                <a:latin typeface="+mn-lt"/>
              </a:rPr>
              <a:t> </a:t>
            </a:r>
            <a:r>
              <a:rPr lang="en-US" sz="2400" dirty="0" smtClean="0">
                <a:solidFill>
                  <a:schemeClr val="accent6"/>
                </a:solidFill>
                <a:latin typeface="+mn-lt"/>
                <a:ea typeface="Verdana" pitchFamily="34" charset="0"/>
                <a:cs typeface="Verdana" pitchFamily="34" charset="0"/>
              </a:rPr>
              <a:t>Is there a minimum number of trials required to give a statistically significant outcome?</a:t>
            </a:r>
          </a:p>
          <a:p>
            <a:pPr lvl="1" algn="l">
              <a:buSzPct val="75000"/>
              <a:buFont typeface="Arial" pitchFamily="34" charset="0"/>
              <a:buChar char="•"/>
            </a:pPr>
            <a:r>
              <a:rPr lang="en-US" sz="2400" dirty="0" smtClean="0">
                <a:solidFill>
                  <a:schemeClr val="accent6"/>
                </a:solidFill>
                <a:latin typeface="+mn-lt"/>
                <a:ea typeface="Verdana" pitchFamily="34" charset="0"/>
                <a:cs typeface="Verdana" pitchFamily="34" charset="0"/>
              </a:rPr>
              <a:t>Would require a large number of runs for each scenario</a:t>
            </a:r>
          </a:p>
          <a:p>
            <a:pPr lvl="1">
              <a:buSzPct val="75000"/>
            </a:pPr>
            <a:r>
              <a:rPr lang="en-US" sz="2400" dirty="0" smtClean="0">
                <a:solidFill>
                  <a:schemeClr val="accent6"/>
                </a:solidFill>
                <a:latin typeface="+mn-lt"/>
                <a:ea typeface="Verdana" pitchFamily="34" charset="0"/>
                <a:cs typeface="Verdana" pitchFamily="34" charset="0"/>
              </a:rPr>
              <a:t>OR</a:t>
            </a:r>
            <a:endParaRPr lang="en-US" sz="2400" dirty="0">
              <a:solidFill>
                <a:schemeClr val="accent6"/>
              </a:solidFill>
              <a:latin typeface="+mn-lt"/>
              <a:ea typeface="Verdana" pitchFamily="34" charset="0"/>
              <a:cs typeface="Verdana" pitchFamily="34" charset="0"/>
            </a:endParaRPr>
          </a:p>
          <a:p>
            <a:pPr algn="l">
              <a:buSzPct val="100000"/>
              <a:buFont typeface="Arial" pitchFamily="34" charset="0"/>
              <a:buChar char="•"/>
            </a:pPr>
            <a:r>
              <a:rPr lang="en-US" sz="2400" dirty="0" smtClean="0">
                <a:solidFill>
                  <a:schemeClr val="accent6"/>
                </a:solidFill>
                <a:latin typeface="+mn-lt"/>
                <a:ea typeface="Verdana" pitchFamily="34" charset="0"/>
                <a:cs typeface="Verdana" pitchFamily="34" charset="0"/>
              </a:rPr>
              <a:t> Treat each scenario as we do in real ships—any given event can go many different ways</a:t>
            </a:r>
          </a:p>
        </p:txBody>
      </p:sp>
      <p:cxnSp>
        <p:nvCxnSpPr>
          <p:cNvPr id="17" name="Straight Arrow Connector 16"/>
          <p:cNvCxnSpPr>
            <a:endCxn id="15" idx="1"/>
          </p:cNvCxnSpPr>
          <p:nvPr/>
        </p:nvCxnSpPr>
        <p:spPr bwMode="auto">
          <a:xfrm rot="10800000">
            <a:off x="6400800" y="5335423"/>
            <a:ext cx="1588" cy="1588"/>
          </a:xfrm>
          <a:prstGeom prst="straightConnector1">
            <a:avLst/>
          </a:prstGeom>
          <a:solidFill>
            <a:srgbClr val="CCCC99"/>
          </a:solidFill>
          <a:ln w="9525" cap="flat" cmpd="sng" algn="ctr">
            <a:noFill/>
            <a:prstDash val="solid"/>
            <a:round/>
            <a:headEnd type="arrow"/>
            <a:tailEnd type="arrow"/>
          </a:ln>
          <a:effectLst/>
        </p:spPr>
      </p:cxnSp>
      <p:cxnSp>
        <p:nvCxnSpPr>
          <p:cNvPr id="20" name="Elbow Connector 19"/>
          <p:cNvCxnSpPr/>
          <p:nvPr/>
        </p:nvCxnSpPr>
        <p:spPr bwMode="auto">
          <a:xfrm flipV="1">
            <a:off x="3505200" y="4876800"/>
            <a:ext cx="1752600" cy="914400"/>
          </a:xfrm>
          <a:prstGeom prst="bentConnector3">
            <a:avLst>
              <a:gd name="adj1" fmla="val 50000"/>
            </a:avLst>
          </a:prstGeom>
          <a:solidFill>
            <a:srgbClr val="CCCC99"/>
          </a:solidFill>
          <a:ln w="9525" cap="flat" cmpd="sng" algn="ctr">
            <a:noFill/>
            <a:prstDash val="solid"/>
            <a:round/>
            <a:headEnd type="arrow"/>
            <a:tailEnd type="arrow"/>
          </a:ln>
          <a:effectLst/>
        </p:spPr>
      </p:cxnSp>
      <p:sp>
        <p:nvSpPr>
          <p:cNvPr id="9"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1" name="Slide Number Placeholder 10"/>
          <p:cNvSpPr>
            <a:spLocks noGrp="1"/>
          </p:cNvSpPr>
          <p:nvPr>
            <p:ph type="sldNum" sz="quarter" idx="12"/>
          </p:nvPr>
        </p:nvSpPr>
        <p:spPr/>
        <p:txBody>
          <a:bodyPr/>
          <a:lstStyle/>
          <a:p>
            <a:pPr>
              <a:defRPr/>
            </a:pPr>
            <a:fld id="{83B83CC2-156A-49C0-AD41-27A9B428220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3" cstate="print"/>
          <a:stretch>
            <a:fillRect/>
          </a:stretch>
        </p:blipFill>
        <p:spPr bwMode="auto">
          <a:xfrm>
            <a:off x="4724400" y="3124200"/>
            <a:ext cx="3657600" cy="3503251"/>
          </a:xfrm>
          <a:prstGeom prst="rect">
            <a:avLst/>
          </a:prstGeom>
          <a:noFill/>
          <a:ln>
            <a:noFill/>
          </a:ln>
        </p:spPr>
      </p:pic>
      <p:pic>
        <p:nvPicPr>
          <p:cNvPr id="4099" name="Picture 13"/>
          <p:cNvPicPr>
            <a:picLocks noChangeAspect="1" noChangeArrowheads="1"/>
          </p:cNvPicPr>
          <p:nvPr/>
        </p:nvPicPr>
        <p:blipFill>
          <a:blip r:embed="rId4"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smtClean="0">
                <a:solidFill>
                  <a:srgbClr val="0000FF"/>
                </a:solidFill>
              </a:rPr>
              <a:t>Basic Steps</a:t>
            </a:r>
            <a:endParaRPr lang="en-US" sz="2400" b="1" kern="0" dirty="0">
              <a:solidFill>
                <a:srgbClr val="0000FF"/>
              </a:solidFill>
              <a:ea typeface="+mj-ea"/>
              <a:cs typeface="+mj-cs"/>
            </a:endParaRPr>
          </a:p>
        </p:txBody>
      </p:sp>
      <p:sp>
        <p:nvSpPr>
          <p:cNvPr id="10" name="TextBox 9"/>
          <p:cNvSpPr txBox="1"/>
          <p:nvPr/>
        </p:nvSpPr>
        <p:spPr>
          <a:xfrm>
            <a:off x="420053" y="1066800"/>
            <a:ext cx="8571547" cy="5447645"/>
          </a:xfrm>
          <a:prstGeom prst="rect">
            <a:avLst/>
          </a:prstGeom>
          <a:noFill/>
        </p:spPr>
        <p:txBody>
          <a:bodyPr wrap="square" rtlCol="0">
            <a:spAutoFit/>
          </a:bodyPr>
          <a:lstStyle/>
          <a:p>
            <a:pPr algn="l">
              <a:buFont typeface="Arial" pitchFamily="34" charset="0"/>
              <a:buChar char="•"/>
            </a:pPr>
            <a:r>
              <a:rPr lang="en-US" sz="2400" dirty="0" smtClean="0">
                <a:solidFill>
                  <a:srgbClr val="000099"/>
                </a:solidFill>
                <a:latin typeface="+mn-lt"/>
              </a:rPr>
              <a:t> Identify factors</a:t>
            </a:r>
          </a:p>
          <a:p>
            <a:pPr algn="l">
              <a:buFont typeface="Arial" pitchFamily="34" charset="0"/>
              <a:buChar char="•"/>
            </a:pPr>
            <a:r>
              <a:rPr lang="en-US" sz="2400" dirty="0" smtClean="0">
                <a:solidFill>
                  <a:srgbClr val="000099"/>
                </a:solidFill>
                <a:latin typeface="+mn-lt"/>
              </a:rPr>
              <a:t> Establish types and levels for each factor		</a:t>
            </a:r>
          </a:p>
          <a:p>
            <a:pPr algn="l">
              <a:buFont typeface="Arial" pitchFamily="34" charset="0"/>
              <a:buChar char="•"/>
            </a:pPr>
            <a:r>
              <a:rPr lang="en-US" sz="2400" dirty="0" smtClean="0">
                <a:solidFill>
                  <a:srgbClr val="000099"/>
                </a:solidFill>
                <a:latin typeface="+mn-lt"/>
              </a:rPr>
              <a:t> Assign factor levels to each scenario			</a:t>
            </a:r>
          </a:p>
          <a:p>
            <a:pPr algn="l">
              <a:buFont typeface="Arial" pitchFamily="34" charset="0"/>
              <a:buChar char="•"/>
            </a:pPr>
            <a:r>
              <a:rPr lang="en-US" sz="2400" dirty="0" smtClean="0">
                <a:solidFill>
                  <a:srgbClr val="000099"/>
                </a:solidFill>
                <a:latin typeface="+mn-lt"/>
              </a:rPr>
              <a:t> Identify, execute and analyze screening runs 		</a:t>
            </a:r>
          </a:p>
          <a:p>
            <a:pPr algn="l">
              <a:buFont typeface="Arial" pitchFamily="34" charset="0"/>
              <a:buChar char="•"/>
            </a:pPr>
            <a:r>
              <a:rPr lang="en-US" sz="2400" dirty="0" smtClean="0">
                <a:solidFill>
                  <a:srgbClr val="000099"/>
                </a:solidFill>
                <a:latin typeface="+mn-lt"/>
              </a:rPr>
              <a:t> Develop formalized run matrix</a:t>
            </a:r>
          </a:p>
          <a:p>
            <a:pPr algn="l">
              <a:buFont typeface="Arial" pitchFamily="34" charset="0"/>
              <a:buChar char="•"/>
            </a:pPr>
            <a:r>
              <a:rPr lang="en-US" sz="2400" dirty="0" smtClean="0">
                <a:solidFill>
                  <a:srgbClr val="000099"/>
                </a:solidFill>
                <a:latin typeface="+mn-lt"/>
              </a:rPr>
              <a:t> Execute runs</a:t>
            </a:r>
          </a:p>
          <a:p>
            <a:pPr algn="l">
              <a:buFont typeface="Arial" pitchFamily="34" charset="0"/>
              <a:buChar char="•"/>
            </a:pPr>
            <a:r>
              <a:rPr lang="en-US" sz="2400" dirty="0" smtClean="0">
                <a:solidFill>
                  <a:srgbClr val="000099"/>
                </a:solidFill>
                <a:latin typeface="+mn-lt"/>
              </a:rPr>
              <a:t> Analyze results</a:t>
            </a:r>
          </a:p>
          <a:p>
            <a:pPr algn="l">
              <a:buFont typeface="Arial" pitchFamily="34" charset="0"/>
              <a:buChar char="•"/>
            </a:pPr>
            <a:r>
              <a:rPr lang="en-US" sz="2400" dirty="0" smtClean="0">
                <a:solidFill>
                  <a:srgbClr val="000099"/>
                </a:solidFill>
                <a:latin typeface="+mn-lt"/>
              </a:rPr>
              <a:t> Refine formalized run matrix</a:t>
            </a:r>
          </a:p>
          <a:p>
            <a:pPr lvl="1" algn="l"/>
            <a:r>
              <a:rPr lang="en-US" sz="2400" dirty="0" smtClean="0">
                <a:solidFill>
                  <a:srgbClr val="000099"/>
                </a:solidFill>
                <a:latin typeface="+mn-lt"/>
              </a:rPr>
              <a:t>based on identified relevant</a:t>
            </a:r>
          </a:p>
          <a:p>
            <a:pPr lvl="1" algn="l"/>
            <a:r>
              <a:rPr lang="en-US" sz="2400" dirty="0" smtClean="0">
                <a:solidFill>
                  <a:srgbClr val="000099"/>
                </a:solidFill>
                <a:latin typeface="+mn-lt"/>
              </a:rPr>
              <a:t>factors</a:t>
            </a:r>
          </a:p>
        </p:txBody>
      </p:sp>
      <p:cxnSp>
        <p:nvCxnSpPr>
          <p:cNvPr id="17" name="Straight Arrow Connector 16"/>
          <p:cNvCxnSpPr/>
          <p:nvPr/>
        </p:nvCxnSpPr>
        <p:spPr bwMode="auto">
          <a:xfrm rot="16200000" flipH="1">
            <a:off x="7271416" y="5607716"/>
            <a:ext cx="1193490" cy="189478"/>
          </a:xfrm>
          <a:prstGeom prst="straightConnector1">
            <a:avLst/>
          </a:prstGeom>
          <a:solidFill>
            <a:srgbClr val="CCCC99"/>
          </a:solidFill>
          <a:ln w="9525" cap="flat" cmpd="sng" algn="ctr">
            <a:noFill/>
            <a:prstDash val="solid"/>
            <a:round/>
            <a:headEnd type="arrow"/>
            <a:tailEnd type="arrow"/>
          </a:ln>
          <a:effectLst/>
        </p:spPr>
      </p:cxnSp>
      <p:cxnSp>
        <p:nvCxnSpPr>
          <p:cNvPr id="20" name="Elbow Connector 19"/>
          <p:cNvCxnSpPr/>
          <p:nvPr/>
        </p:nvCxnSpPr>
        <p:spPr bwMode="auto">
          <a:xfrm flipV="1">
            <a:off x="3505200" y="4876800"/>
            <a:ext cx="1752600" cy="914400"/>
          </a:xfrm>
          <a:prstGeom prst="bentConnector3">
            <a:avLst>
              <a:gd name="adj1" fmla="val 50000"/>
            </a:avLst>
          </a:prstGeom>
          <a:solidFill>
            <a:srgbClr val="CCCC99"/>
          </a:solidFill>
          <a:ln w="9525" cap="flat" cmpd="sng" algn="ctr">
            <a:noFill/>
            <a:prstDash val="solid"/>
            <a:round/>
            <a:headEnd type="arrow"/>
            <a:tailEnd type="arrow"/>
          </a:ln>
          <a:effectLst/>
        </p:spPr>
      </p:cxnSp>
      <p:sp>
        <p:nvSpPr>
          <p:cNvPr id="13"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6" name="Slide Number Placeholder 15"/>
          <p:cNvSpPr>
            <a:spLocks noGrp="1"/>
          </p:cNvSpPr>
          <p:nvPr>
            <p:ph type="sldNum" sz="quarter" idx="12"/>
          </p:nvPr>
        </p:nvSpPr>
        <p:spPr/>
        <p:txBody>
          <a:bodyPr/>
          <a:lstStyle/>
          <a:p>
            <a:pPr>
              <a:defRPr/>
            </a:pPr>
            <a:fld id="{83B83CC2-156A-49C0-AD41-27A9B428220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Bottom Lines</a:t>
            </a:r>
            <a:endParaRPr lang="en-US" sz="2400" b="1" kern="0" dirty="0">
              <a:solidFill>
                <a:srgbClr val="0000FF"/>
              </a:solidFill>
              <a:ea typeface="+mj-ea"/>
              <a:cs typeface="+mj-cs"/>
            </a:endParaRPr>
          </a:p>
        </p:txBody>
      </p:sp>
      <p:sp>
        <p:nvSpPr>
          <p:cNvPr id="10" name="TextBox 9"/>
          <p:cNvSpPr txBox="1"/>
          <p:nvPr/>
        </p:nvSpPr>
        <p:spPr>
          <a:xfrm>
            <a:off x="420053" y="1066800"/>
            <a:ext cx="8038147" cy="3231654"/>
          </a:xfrm>
          <a:prstGeom prst="rect">
            <a:avLst/>
          </a:prstGeom>
          <a:noFill/>
        </p:spPr>
        <p:txBody>
          <a:bodyPr wrap="square" rtlCol="0">
            <a:spAutoFit/>
          </a:bodyPr>
          <a:lstStyle/>
          <a:p>
            <a:pPr algn="l">
              <a:buFont typeface="Arial" pitchFamily="34" charset="0"/>
              <a:buChar char="•"/>
            </a:pPr>
            <a:r>
              <a:rPr lang="en-US" sz="2400" dirty="0" smtClean="0">
                <a:solidFill>
                  <a:srgbClr val="000099"/>
                </a:solidFill>
                <a:latin typeface="+mn-lt"/>
              </a:rPr>
              <a:t> DOE is a natural complement to ongoing V&amp;V process</a:t>
            </a:r>
          </a:p>
          <a:p>
            <a:pPr algn="l">
              <a:buFont typeface="Arial" pitchFamily="34" charset="0"/>
              <a:buChar char="•"/>
            </a:pPr>
            <a:r>
              <a:rPr lang="en-US" sz="2400" dirty="0" smtClean="0">
                <a:solidFill>
                  <a:srgbClr val="000099"/>
                </a:solidFill>
                <a:latin typeface="+mn-lt"/>
              </a:rPr>
              <a:t> Gain value from Testbed runs during DTs (maximizing </a:t>
            </a:r>
            <a:r>
              <a:rPr lang="en-US" sz="2400" smtClean="0">
                <a:solidFill>
                  <a:srgbClr val="000099"/>
                </a:solidFill>
                <a:latin typeface="+mn-lt"/>
              </a:rPr>
              <a:t>resource investment)</a:t>
            </a:r>
            <a:endParaRPr lang="en-US" sz="2400" dirty="0" smtClean="0">
              <a:solidFill>
                <a:srgbClr val="000099"/>
              </a:solidFill>
              <a:latin typeface="+mn-lt"/>
            </a:endParaRPr>
          </a:p>
          <a:p>
            <a:pPr algn="l">
              <a:buFont typeface="Arial" pitchFamily="34" charset="0"/>
              <a:buChar char="•"/>
            </a:pPr>
            <a:r>
              <a:rPr lang="en-US" sz="2400" dirty="0" smtClean="0">
                <a:solidFill>
                  <a:srgbClr val="000099"/>
                </a:solidFill>
                <a:latin typeface="+mn-lt"/>
              </a:rPr>
              <a:t> Analytical insight into Combat Systems performance and factors influencing engagement outcomes</a:t>
            </a:r>
          </a:p>
          <a:p>
            <a:pPr algn="l">
              <a:buFont typeface="Arial" pitchFamily="34" charset="0"/>
              <a:buChar char="•"/>
            </a:pPr>
            <a:r>
              <a:rPr lang="en-US" sz="2400" dirty="0" smtClean="0">
                <a:solidFill>
                  <a:srgbClr val="000099"/>
                </a:solidFill>
                <a:latin typeface="+mn-lt"/>
              </a:rPr>
              <a:t> Defendable approach to Testbed runs—to complement COTF’s methodology</a:t>
            </a:r>
          </a:p>
        </p:txBody>
      </p:sp>
      <p:cxnSp>
        <p:nvCxnSpPr>
          <p:cNvPr id="17" name="Straight Arrow Connector 16"/>
          <p:cNvCxnSpPr>
            <a:endCxn id="15" idx="1"/>
          </p:cNvCxnSpPr>
          <p:nvPr/>
        </p:nvCxnSpPr>
        <p:spPr bwMode="auto">
          <a:xfrm rot="16200000" flipH="1">
            <a:off x="7271416" y="5607716"/>
            <a:ext cx="1193490" cy="189478"/>
          </a:xfrm>
          <a:prstGeom prst="straightConnector1">
            <a:avLst/>
          </a:prstGeom>
          <a:solidFill>
            <a:srgbClr val="CCCC99"/>
          </a:solidFill>
          <a:ln w="9525" cap="flat" cmpd="sng" algn="ctr">
            <a:noFill/>
            <a:prstDash val="solid"/>
            <a:round/>
            <a:headEnd type="arrow"/>
            <a:tailEnd type="arrow"/>
          </a:ln>
          <a:effectLst/>
        </p:spPr>
      </p:cxnSp>
      <p:cxnSp>
        <p:nvCxnSpPr>
          <p:cNvPr id="20" name="Elbow Connector 19"/>
          <p:cNvCxnSpPr/>
          <p:nvPr/>
        </p:nvCxnSpPr>
        <p:spPr bwMode="auto">
          <a:xfrm flipV="1">
            <a:off x="3505200" y="4876800"/>
            <a:ext cx="1752600" cy="914400"/>
          </a:xfrm>
          <a:prstGeom prst="bentConnector3">
            <a:avLst>
              <a:gd name="adj1" fmla="val 50000"/>
            </a:avLst>
          </a:prstGeom>
          <a:solidFill>
            <a:srgbClr val="CCCC99"/>
          </a:solidFill>
          <a:ln w="9525" cap="flat" cmpd="sng" algn="ctr">
            <a:noFill/>
            <a:prstDash val="solid"/>
            <a:round/>
            <a:headEnd type="arrow"/>
            <a:tailEnd type="arrow"/>
          </a:ln>
          <a:effectLst/>
        </p:spPr>
      </p:cxnSp>
      <p:pic>
        <p:nvPicPr>
          <p:cNvPr id="9" name="Picture 4" descr="BB DOE Logo"/>
          <p:cNvPicPr>
            <a:picLocks noChangeAspect="1" noChangeArrowheads="1"/>
          </p:cNvPicPr>
          <p:nvPr/>
        </p:nvPicPr>
        <p:blipFill>
          <a:blip r:embed="rId4" cstate="print"/>
          <a:srcRect/>
          <a:stretch>
            <a:fillRect/>
          </a:stretch>
        </p:blipFill>
        <p:spPr bwMode="auto">
          <a:xfrm>
            <a:off x="4572000" y="4953000"/>
            <a:ext cx="1422909"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Redux Dren.png"/>
          <p:cNvPicPr>
            <a:picLocks noChangeAspect="1"/>
          </p:cNvPicPr>
          <p:nvPr/>
        </p:nvPicPr>
        <p:blipFill>
          <a:blip r:embed="rId5" cstate="print"/>
          <a:stretch>
            <a:fillRect/>
          </a:stretch>
        </p:blipFill>
        <p:spPr>
          <a:xfrm>
            <a:off x="304800" y="4953000"/>
            <a:ext cx="3128002" cy="1066800"/>
          </a:xfrm>
          <a:prstGeom prst="rect">
            <a:avLst/>
          </a:prstGeom>
        </p:spPr>
      </p:pic>
      <p:sp>
        <p:nvSpPr>
          <p:cNvPr id="12" name="Plus 11"/>
          <p:cNvSpPr/>
          <p:nvPr/>
        </p:nvSpPr>
        <p:spPr bwMode="auto">
          <a:xfrm>
            <a:off x="3581400" y="5257800"/>
            <a:ext cx="685800" cy="685800"/>
          </a:xfrm>
          <a:prstGeom prst="mathPlus">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sp>
        <p:nvSpPr>
          <p:cNvPr id="14" name="Equal 13"/>
          <p:cNvSpPr/>
          <p:nvPr/>
        </p:nvSpPr>
        <p:spPr bwMode="auto">
          <a:xfrm>
            <a:off x="6172200" y="5410200"/>
            <a:ext cx="533400" cy="381000"/>
          </a:xfrm>
          <a:prstGeom prst="mathEqua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graphicFrame>
        <p:nvGraphicFramePr>
          <p:cNvPr id="15" name="Diagram 14"/>
          <p:cNvGraphicFramePr/>
          <p:nvPr/>
        </p:nvGraphicFramePr>
        <p:xfrm>
          <a:off x="7010400" y="4953000"/>
          <a:ext cx="1905000" cy="1346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6" name="Slide Number Placeholder 15"/>
          <p:cNvSpPr>
            <a:spLocks noGrp="1"/>
          </p:cNvSpPr>
          <p:nvPr>
            <p:ph type="sldNum" sz="quarter" idx="12"/>
          </p:nvPr>
        </p:nvSpPr>
        <p:spPr/>
        <p:txBody>
          <a:bodyPr/>
          <a:lstStyle/>
          <a:p>
            <a:pPr>
              <a:defRPr/>
            </a:pPr>
            <a:fld id="{83B83CC2-156A-49C0-AD41-27A9B428220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447800"/>
            <a:ext cx="7772400" cy="1470025"/>
          </a:xfrm>
        </p:spPr>
        <p:txBody>
          <a:bodyPr/>
          <a:lstStyle/>
          <a:p>
            <a:pPr eaLnBrk="1" hangingPunct="1"/>
            <a:r>
              <a:rPr lang="en-US" sz="2800" dirty="0" smtClean="0"/>
              <a:t>Design of Experiments and the Probability of  Raid Annihilation (P</a:t>
            </a:r>
            <a:r>
              <a:rPr lang="en-US" sz="2800" baseline="-25000" dirty="0" smtClean="0"/>
              <a:t>RA</a:t>
            </a:r>
            <a:r>
              <a:rPr lang="en-US" sz="2800" dirty="0" smtClean="0"/>
              <a:t>) Testbed</a:t>
            </a:r>
            <a:endParaRPr lang="en-US" sz="2800" b="1" dirty="0" smtClean="0">
              <a:solidFill>
                <a:schemeClr val="tx1"/>
              </a:solidFill>
              <a:latin typeface="Verdana" pitchFamily="34" charset="0"/>
            </a:endParaRPr>
          </a:p>
        </p:txBody>
      </p:sp>
      <p:sp>
        <p:nvSpPr>
          <p:cNvPr id="2051" name="Rectangle 3"/>
          <p:cNvSpPr>
            <a:spLocks noGrp="1" noChangeArrowheads="1"/>
          </p:cNvSpPr>
          <p:nvPr>
            <p:ph type="subTitle" idx="1"/>
          </p:nvPr>
        </p:nvSpPr>
        <p:spPr>
          <a:xfrm>
            <a:off x="1385888" y="3733800"/>
            <a:ext cx="6400800" cy="1143000"/>
          </a:xfrm>
        </p:spPr>
        <p:txBody>
          <a:bodyPr/>
          <a:lstStyle/>
          <a:p>
            <a:pPr eaLnBrk="1" hangingPunct="1">
              <a:lnSpc>
                <a:spcPct val="80000"/>
              </a:lnSpc>
            </a:pPr>
            <a:r>
              <a:rPr lang="fr-FR" sz="1800" b="1" dirty="0" smtClean="0">
                <a:solidFill>
                  <a:srgbClr val="333399"/>
                </a:solidFill>
                <a:latin typeface="Verdana" pitchFamily="34" charset="0"/>
              </a:rPr>
              <a:t>860 Greenbrier </a:t>
            </a:r>
            <a:r>
              <a:rPr lang="fr-FR" sz="1800" b="1" dirty="0" err="1" smtClean="0">
                <a:solidFill>
                  <a:srgbClr val="333399"/>
                </a:solidFill>
                <a:latin typeface="Verdana" pitchFamily="34" charset="0"/>
              </a:rPr>
              <a:t>Circle</a:t>
            </a:r>
            <a:endParaRPr lang="fr-FR" sz="1800" b="1" dirty="0" smtClean="0">
              <a:solidFill>
                <a:srgbClr val="333399"/>
              </a:solidFill>
              <a:latin typeface="Verdana" pitchFamily="34" charset="0"/>
            </a:endParaRPr>
          </a:p>
          <a:p>
            <a:pPr eaLnBrk="1" hangingPunct="1">
              <a:lnSpc>
                <a:spcPct val="80000"/>
              </a:lnSpc>
            </a:pPr>
            <a:r>
              <a:rPr lang="fr-FR" sz="1800" b="1" dirty="0" smtClean="0">
                <a:solidFill>
                  <a:srgbClr val="333399"/>
                </a:solidFill>
                <a:latin typeface="Verdana" pitchFamily="34" charset="0"/>
              </a:rPr>
              <a:t>Suite 305</a:t>
            </a:r>
          </a:p>
          <a:p>
            <a:pPr eaLnBrk="1" hangingPunct="1">
              <a:lnSpc>
                <a:spcPct val="80000"/>
              </a:lnSpc>
            </a:pPr>
            <a:r>
              <a:rPr lang="fr-FR" sz="1800" b="1" dirty="0" smtClean="0">
                <a:solidFill>
                  <a:srgbClr val="333399"/>
                </a:solidFill>
                <a:latin typeface="Verdana" pitchFamily="34" charset="0"/>
              </a:rPr>
              <a:t>Chesapeake, VA 23320</a:t>
            </a:r>
          </a:p>
          <a:p>
            <a:pPr eaLnBrk="1" hangingPunct="1">
              <a:lnSpc>
                <a:spcPct val="80000"/>
              </a:lnSpc>
            </a:pPr>
            <a:r>
              <a:rPr lang="fr-FR" sz="1400" b="1" dirty="0" smtClean="0">
                <a:solidFill>
                  <a:srgbClr val="333399"/>
                </a:solidFill>
                <a:latin typeface="Verdana" pitchFamily="34" charset="0"/>
                <a:hlinkClick r:id="rId3"/>
              </a:rPr>
              <a:t>www.avwtech.com</a:t>
            </a:r>
            <a:endParaRPr lang="fr-FR" sz="1400" b="1" dirty="0" smtClean="0">
              <a:solidFill>
                <a:srgbClr val="333399"/>
              </a:solidFill>
              <a:latin typeface="Verdana" pitchFamily="34" charset="0"/>
            </a:endParaRPr>
          </a:p>
        </p:txBody>
      </p:sp>
      <p:sp>
        <p:nvSpPr>
          <p:cNvPr id="2052" name="Text Box 4"/>
          <p:cNvSpPr txBox="1">
            <a:spLocks noChangeArrowheads="1"/>
          </p:cNvSpPr>
          <p:nvPr/>
        </p:nvSpPr>
        <p:spPr bwMode="auto">
          <a:xfrm>
            <a:off x="2895600" y="5105400"/>
            <a:ext cx="3429000" cy="1155700"/>
          </a:xfrm>
          <a:prstGeom prst="rect">
            <a:avLst/>
          </a:prstGeom>
          <a:noFill/>
          <a:ln w="9525">
            <a:noFill/>
            <a:miter lim="800000"/>
            <a:headEnd/>
            <a:tailEnd/>
          </a:ln>
        </p:spPr>
        <p:txBody>
          <a:bodyPr>
            <a:spAutoFit/>
          </a:bodyPr>
          <a:lstStyle/>
          <a:p>
            <a:pPr>
              <a:spcBef>
                <a:spcPct val="0"/>
              </a:spcBef>
            </a:pPr>
            <a:r>
              <a:rPr lang="en-US" b="1">
                <a:solidFill>
                  <a:srgbClr val="333399"/>
                </a:solidFill>
              </a:rPr>
              <a:t>Phone:</a:t>
            </a:r>
          </a:p>
          <a:p>
            <a:pPr>
              <a:spcBef>
                <a:spcPct val="0"/>
              </a:spcBef>
            </a:pPr>
            <a:r>
              <a:rPr lang="en-US" b="1">
                <a:solidFill>
                  <a:srgbClr val="333399"/>
                </a:solidFill>
              </a:rPr>
              <a:t>757-361-9581</a:t>
            </a:r>
          </a:p>
          <a:p>
            <a:pPr>
              <a:spcBef>
                <a:spcPct val="0"/>
              </a:spcBef>
            </a:pPr>
            <a:endParaRPr lang="en-US" b="1">
              <a:solidFill>
                <a:srgbClr val="333399"/>
              </a:solidFill>
            </a:endParaRPr>
          </a:p>
          <a:p>
            <a:pPr>
              <a:spcBef>
                <a:spcPct val="0"/>
              </a:spcBef>
            </a:pPr>
            <a:r>
              <a:rPr lang="en-US" b="1">
                <a:solidFill>
                  <a:srgbClr val="333399"/>
                </a:solidFill>
              </a:rPr>
              <a:t>Fax:</a:t>
            </a:r>
          </a:p>
          <a:p>
            <a:pPr>
              <a:spcBef>
                <a:spcPct val="0"/>
              </a:spcBef>
            </a:pPr>
            <a:r>
              <a:rPr lang="en-US" b="1">
                <a:solidFill>
                  <a:srgbClr val="333399"/>
                </a:solidFill>
              </a:rPr>
              <a:t>757-361-9585</a:t>
            </a:r>
          </a:p>
        </p:txBody>
      </p:sp>
      <p:sp>
        <p:nvSpPr>
          <p:cNvPr id="6" name="Rectangle 3"/>
          <p:cNvSpPr txBox="1">
            <a:spLocks noChangeArrowheads="1"/>
          </p:cNvSpPr>
          <p:nvPr/>
        </p:nvSpPr>
        <p:spPr bwMode="auto">
          <a:xfrm>
            <a:off x="1082675" y="3886200"/>
            <a:ext cx="7239000" cy="1143000"/>
          </a:xfrm>
          <a:prstGeom prst="rect">
            <a:avLst/>
          </a:prstGeom>
          <a:noFill/>
          <a:ln w="9525">
            <a:noFill/>
            <a:miter lim="800000"/>
            <a:headEnd/>
            <a:tailEnd/>
          </a:ln>
        </p:spPr>
        <p:txBody>
          <a:bodyPr/>
          <a:lstStyle/>
          <a:p>
            <a:pPr>
              <a:lnSpc>
                <a:spcPct val="80000"/>
              </a:lnSpc>
              <a:spcBef>
                <a:spcPct val="20000"/>
              </a:spcBef>
              <a:defRPr/>
            </a:pPr>
            <a:endParaRPr lang="fr-FR" sz="1600" b="1" kern="0" dirty="0">
              <a:solidFill>
                <a:srgbClr val="333399"/>
              </a:solidFill>
              <a:latin typeface="+mn-lt"/>
            </a:endParaRPr>
          </a:p>
        </p:txBody>
      </p:sp>
      <p:sp>
        <p:nvSpPr>
          <p:cNvPr id="7"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8" name="Slide Number Placeholder 7"/>
          <p:cNvSpPr>
            <a:spLocks noGrp="1"/>
          </p:cNvSpPr>
          <p:nvPr>
            <p:ph type="sldNum" sz="quarter" idx="12"/>
          </p:nvPr>
        </p:nvSpPr>
        <p:spPr/>
        <p:txBody>
          <a:bodyPr/>
          <a:lstStyle/>
          <a:p>
            <a:pPr>
              <a:defRPr/>
            </a:pPr>
            <a:fld id="{91A5B993-0ADE-4ACA-8D03-CA9CD0C939F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371600"/>
            <a:ext cx="8534400" cy="2000548"/>
          </a:xfrm>
          <a:prstGeom prst="rect">
            <a:avLst/>
          </a:prstGeom>
          <a:noFill/>
        </p:spPr>
        <p:txBody>
          <a:bodyPr>
            <a:spAutoFit/>
          </a:bodyPr>
          <a:lstStyle/>
          <a:p>
            <a:pPr algn="just">
              <a:defRPr/>
            </a:pPr>
            <a:r>
              <a:rPr lang="en-US" sz="2000" b="1" u="sng" dirty="0">
                <a:solidFill>
                  <a:srgbClr val="0000FF"/>
                </a:solidFill>
                <a:latin typeface="+mn-lt"/>
              </a:rPr>
              <a:t>Introduction</a:t>
            </a:r>
            <a:endParaRPr lang="en-US" sz="2000" dirty="0">
              <a:solidFill>
                <a:srgbClr val="0000FF"/>
              </a:solidFill>
              <a:latin typeface="+mn-lt"/>
            </a:endParaRPr>
          </a:p>
          <a:p>
            <a:pPr algn="l"/>
            <a:r>
              <a:rPr lang="en-US" sz="1600" dirty="0" smtClean="0">
                <a:solidFill>
                  <a:srgbClr val="0000FF"/>
                </a:solidFill>
              </a:rPr>
              <a:t>Design of Experiments (DOE) offers the opportunity for efficiency in test execution and to gain insight to the operations of complex systems.  The current AAW SSD P</a:t>
            </a:r>
            <a:r>
              <a:rPr lang="en-US" sz="1600" baseline="-25000" dirty="0" smtClean="0">
                <a:solidFill>
                  <a:srgbClr val="0000FF"/>
                </a:solidFill>
              </a:rPr>
              <a:t>RA</a:t>
            </a:r>
            <a:r>
              <a:rPr lang="en-US" sz="1600" dirty="0" smtClean="0">
                <a:solidFill>
                  <a:srgbClr val="0000FF"/>
                </a:solidFill>
              </a:rPr>
              <a:t> metric is not DOE friendly in that the outputs of the Testbed do not lend themselves to straightforward statistical analysis.  This is an overview of the challenges to executing a serious DOE process on the P</a:t>
            </a:r>
            <a:r>
              <a:rPr lang="en-US" sz="1600" baseline="-25000" dirty="0" smtClean="0">
                <a:solidFill>
                  <a:srgbClr val="0000FF"/>
                </a:solidFill>
              </a:rPr>
              <a:t>RA</a:t>
            </a:r>
            <a:r>
              <a:rPr lang="en-US" sz="1600" dirty="0" smtClean="0">
                <a:solidFill>
                  <a:srgbClr val="0000FF"/>
                </a:solidFill>
              </a:rPr>
              <a:t> Testbed and proposed methods to solve these challenges.</a:t>
            </a:r>
            <a:endParaRPr lang="en-US" sz="1600" dirty="0">
              <a:solidFill>
                <a:srgbClr val="0000FF"/>
              </a:solidFill>
            </a:endParaRPr>
          </a:p>
        </p:txBody>
      </p:sp>
      <p:pic>
        <p:nvPicPr>
          <p:cNvPr id="3075"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1600200" y="38100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Design of Experiments and P</a:t>
            </a:r>
            <a:r>
              <a:rPr lang="en-US" sz="2400" b="1" baseline="-25000" dirty="0" smtClean="0">
                <a:solidFill>
                  <a:srgbClr val="0000FF"/>
                </a:solidFill>
              </a:rPr>
              <a:t>RA</a:t>
            </a:r>
            <a:r>
              <a:rPr lang="en-US" sz="2400" b="1" dirty="0" smtClean="0">
                <a:solidFill>
                  <a:srgbClr val="0000FF"/>
                </a:solidFill>
              </a:rPr>
              <a:t> Testbed</a:t>
            </a:r>
            <a:endParaRPr lang="en-US" sz="2400" b="1" kern="0" dirty="0">
              <a:solidFill>
                <a:srgbClr val="0000FF"/>
              </a:solidFill>
              <a:ea typeface="+mj-ea"/>
              <a:cs typeface="+mj-cs"/>
            </a:endParaRPr>
          </a:p>
        </p:txBody>
      </p:sp>
      <p:sp>
        <p:nvSpPr>
          <p:cNvPr id="6" name="TextBox 5"/>
          <p:cNvSpPr txBox="1"/>
          <p:nvPr/>
        </p:nvSpPr>
        <p:spPr>
          <a:xfrm>
            <a:off x="508817" y="3581400"/>
            <a:ext cx="7415983" cy="2231380"/>
          </a:xfrm>
          <a:prstGeom prst="rect">
            <a:avLst/>
          </a:prstGeom>
          <a:noFill/>
        </p:spPr>
        <p:txBody>
          <a:bodyPr wrap="square" numCol="2" rtlCol="0">
            <a:spAutoFit/>
          </a:bodyPr>
          <a:lstStyle/>
          <a:p>
            <a:pPr algn="just">
              <a:defRPr/>
            </a:pPr>
            <a:r>
              <a:rPr lang="en-US" sz="1900" b="1" u="sng" dirty="0" smtClean="0">
                <a:solidFill>
                  <a:srgbClr val="0000FF"/>
                </a:solidFill>
                <a:latin typeface="+mn-lt"/>
              </a:rPr>
              <a:t>Presentation Outline</a:t>
            </a:r>
          </a:p>
          <a:p>
            <a:pPr algn="just">
              <a:buFontTx/>
              <a:buChar char="-"/>
              <a:defRPr/>
            </a:pPr>
            <a:r>
              <a:rPr lang="en-US" sz="1600" dirty="0" smtClean="0">
                <a:solidFill>
                  <a:schemeClr val="accent6"/>
                </a:solidFill>
              </a:rPr>
              <a:t> Usable definition of DOE	</a:t>
            </a:r>
          </a:p>
          <a:p>
            <a:pPr algn="just">
              <a:buFontTx/>
              <a:buChar char="-"/>
              <a:defRPr/>
            </a:pPr>
            <a:r>
              <a:rPr lang="en-US" sz="1600" dirty="0" smtClean="0">
                <a:solidFill>
                  <a:schemeClr val="accent6"/>
                </a:solidFill>
              </a:rPr>
              <a:t> Background</a:t>
            </a:r>
          </a:p>
          <a:p>
            <a:pPr algn="just">
              <a:buFontTx/>
              <a:buChar char="-"/>
              <a:defRPr/>
            </a:pPr>
            <a:r>
              <a:rPr lang="en-US" sz="1600" dirty="0" smtClean="0">
                <a:solidFill>
                  <a:schemeClr val="accent6"/>
                </a:solidFill>
              </a:rPr>
              <a:t> Challenges</a:t>
            </a:r>
          </a:p>
          <a:p>
            <a:pPr algn="just">
              <a:buFontTx/>
              <a:buChar char="-"/>
              <a:defRPr/>
            </a:pPr>
            <a:r>
              <a:rPr lang="en-US" sz="1600" dirty="0" smtClean="0">
                <a:solidFill>
                  <a:schemeClr val="accent6"/>
                </a:solidFill>
              </a:rPr>
              <a:t> Levels of Factors</a:t>
            </a:r>
          </a:p>
          <a:p>
            <a:pPr algn="just">
              <a:buFontTx/>
              <a:buChar char="-"/>
              <a:defRPr/>
            </a:pPr>
            <a:endParaRPr lang="en-US" sz="1600" dirty="0" smtClean="0">
              <a:solidFill>
                <a:schemeClr val="accent6"/>
              </a:solidFill>
            </a:endParaRPr>
          </a:p>
          <a:p>
            <a:pPr algn="just">
              <a:buFontTx/>
              <a:buChar char="-"/>
              <a:defRPr/>
            </a:pPr>
            <a:endParaRPr lang="en-US" sz="1600" dirty="0" smtClean="0">
              <a:solidFill>
                <a:schemeClr val="accent6"/>
              </a:solidFill>
            </a:endParaRPr>
          </a:p>
          <a:p>
            <a:pPr algn="just">
              <a:buFontTx/>
              <a:buChar char="-"/>
              <a:defRPr/>
            </a:pPr>
            <a:r>
              <a:rPr lang="en-US" sz="1600" dirty="0" smtClean="0">
                <a:solidFill>
                  <a:schemeClr val="accent6"/>
                </a:solidFill>
              </a:rPr>
              <a:t> Scoring</a:t>
            </a:r>
          </a:p>
          <a:p>
            <a:pPr algn="just">
              <a:buFontTx/>
              <a:buChar char="-"/>
              <a:defRPr/>
            </a:pPr>
            <a:r>
              <a:rPr lang="en-US" sz="1600" dirty="0" smtClean="0">
                <a:solidFill>
                  <a:schemeClr val="accent6"/>
                </a:solidFill>
              </a:rPr>
              <a:t> Non-Determinism</a:t>
            </a:r>
          </a:p>
          <a:p>
            <a:pPr algn="just">
              <a:buFontTx/>
              <a:buChar char="-"/>
              <a:defRPr/>
            </a:pPr>
            <a:r>
              <a:rPr lang="en-US" sz="1600" dirty="0" smtClean="0">
                <a:solidFill>
                  <a:schemeClr val="accent6"/>
                </a:solidFill>
              </a:rPr>
              <a:t> Basic Steps </a:t>
            </a:r>
          </a:p>
          <a:p>
            <a:pPr algn="just">
              <a:buFontTx/>
              <a:buChar char="-"/>
              <a:defRPr/>
            </a:pPr>
            <a:r>
              <a:rPr lang="en-US" sz="1600" dirty="0" smtClean="0">
                <a:solidFill>
                  <a:schemeClr val="accent6"/>
                </a:solidFill>
              </a:rPr>
              <a:t> Conclusion</a:t>
            </a:r>
          </a:p>
          <a:p>
            <a:endParaRPr lang="en-US" dirty="0"/>
          </a:p>
        </p:txBody>
      </p:sp>
      <p:sp>
        <p:nvSpPr>
          <p:cNvPr id="7"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8" name="Slide Number Placeholder 7"/>
          <p:cNvSpPr>
            <a:spLocks noGrp="1"/>
          </p:cNvSpPr>
          <p:nvPr>
            <p:ph type="sldNum" sz="quarter" idx="12"/>
          </p:nvPr>
        </p:nvSpPr>
        <p:spPr/>
        <p:txBody>
          <a:bodyPr/>
          <a:lstStyle/>
          <a:p>
            <a:pPr>
              <a:defRPr/>
            </a:pPr>
            <a:fld id="{83B83CC2-156A-49C0-AD41-27A9B4282202}" type="slidenum">
              <a:rPr lang="en-US" smtClean="0"/>
              <a:pPr>
                <a:defRPr/>
              </a:pPr>
              <a:t>2</a:t>
            </a:fld>
            <a:endParaRPr lang="en-US"/>
          </a:p>
        </p:txBody>
      </p:sp>
      <p:pic>
        <p:nvPicPr>
          <p:cNvPr id="9" name="Picture 4"/>
          <p:cNvPicPr>
            <a:picLocks noChangeAspect="1" noChangeArrowheads="1"/>
          </p:cNvPicPr>
          <p:nvPr/>
        </p:nvPicPr>
        <p:blipFill>
          <a:blip r:embed="rId4" cstate="print"/>
          <a:srcRect/>
          <a:stretch>
            <a:fillRect/>
          </a:stretch>
        </p:blipFill>
        <p:spPr bwMode="auto">
          <a:xfrm>
            <a:off x="6248400" y="3200400"/>
            <a:ext cx="2895600" cy="277367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896034"/>
            <a:ext cx="8534400" cy="1384995"/>
          </a:xfrm>
          <a:prstGeom prst="rect">
            <a:avLst/>
          </a:prstGeom>
          <a:noFill/>
        </p:spPr>
        <p:txBody>
          <a:bodyPr wrap="square">
            <a:spAutoFit/>
          </a:bodyPr>
          <a:lstStyle/>
          <a:p>
            <a:pPr algn="l">
              <a:buFont typeface="Arial" pitchFamily="34" charset="0"/>
              <a:buChar char="•"/>
            </a:pPr>
            <a:r>
              <a:rPr lang="en-US" sz="2400" dirty="0" smtClean="0">
                <a:solidFill>
                  <a:srgbClr val="0000FF"/>
                </a:solidFill>
                <a:latin typeface="+mn-lt"/>
              </a:rPr>
              <a:t> Create a statistical model of a system based on identified factors and measured outputs.</a:t>
            </a:r>
          </a:p>
          <a:p>
            <a:pPr algn="l">
              <a:buFont typeface="Arial" pitchFamily="34" charset="0"/>
              <a:buChar char="•"/>
            </a:pPr>
            <a:r>
              <a:rPr lang="en-US" sz="2400" dirty="0" smtClean="0">
                <a:solidFill>
                  <a:srgbClr val="0000FF"/>
                </a:solidFill>
                <a:latin typeface="+mn-lt"/>
              </a:rPr>
              <a:t> Purposefully vary input (factors) and correlate with outputs.</a:t>
            </a:r>
          </a:p>
        </p:txBody>
      </p:sp>
      <p:pic>
        <p:nvPicPr>
          <p:cNvPr id="3075"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Principles of DOE</a:t>
            </a:r>
            <a:endParaRPr lang="en-US" sz="2400" b="1" kern="0" dirty="0">
              <a:solidFill>
                <a:srgbClr val="0000FF"/>
              </a:solidFill>
              <a:ea typeface="+mj-ea"/>
              <a:cs typeface="+mj-cs"/>
            </a:endParaRPr>
          </a:p>
        </p:txBody>
      </p:sp>
      <p:sp>
        <p:nvSpPr>
          <p:cNvPr id="16"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7" name="Slide Number Placeholder 16"/>
          <p:cNvSpPr>
            <a:spLocks noGrp="1"/>
          </p:cNvSpPr>
          <p:nvPr>
            <p:ph type="sldNum" sz="quarter" idx="12"/>
          </p:nvPr>
        </p:nvSpPr>
        <p:spPr/>
        <p:txBody>
          <a:bodyPr/>
          <a:lstStyle/>
          <a:p>
            <a:pPr>
              <a:defRPr/>
            </a:pPr>
            <a:fld id="{83B83CC2-156A-49C0-AD41-27A9B4282202}" type="slidenum">
              <a:rPr lang="en-US" smtClean="0"/>
              <a:pPr>
                <a:defRPr/>
              </a:pPr>
              <a:t>3</a:t>
            </a:fld>
            <a:endParaRPr lang="en-US"/>
          </a:p>
        </p:txBody>
      </p:sp>
      <p:grpSp>
        <p:nvGrpSpPr>
          <p:cNvPr id="45" name="Group 44"/>
          <p:cNvGrpSpPr/>
          <p:nvPr/>
        </p:nvGrpSpPr>
        <p:grpSpPr>
          <a:xfrm>
            <a:off x="457200" y="3352800"/>
            <a:ext cx="8077200" cy="2667000"/>
            <a:chOff x="914400" y="3471532"/>
            <a:chExt cx="6690806" cy="1710068"/>
          </a:xfrm>
        </p:grpSpPr>
        <p:cxnSp>
          <p:nvCxnSpPr>
            <p:cNvPr id="20" name="Straight Arrow Connector 19"/>
            <p:cNvCxnSpPr/>
            <p:nvPr/>
          </p:nvCxnSpPr>
          <p:spPr bwMode="auto">
            <a:xfrm>
              <a:off x="1828800" y="3810000"/>
              <a:ext cx="1295400" cy="0"/>
            </a:xfrm>
            <a:prstGeom prst="straightConnector1">
              <a:avLst/>
            </a:prstGeom>
            <a:solidFill>
              <a:srgbClr val="CCCC99"/>
            </a:solidFill>
            <a:ln w="25400" cap="flat" cmpd="sng" algn="ctr">
              <a:solidFill>
                <a:schemeClr val="tx1"/>
              </a:solidFill>
              <a:prstDash val="solid"/>
              <a:round/>
              <a:headEnd type="none" w="med" len="med"/>
              <a:tailEnd type="triangle"/>
            </a:ln>
            <a:effectLst/>
          </p:spPr>
        </p:cxnSp>
        <p:sp>
          <p:nvSpPr>
            <p:cNvPr id="24" name="Rectangle 23"/>
            <p:cNvSpPr/>
            <p:nvPr/>
          </p:nvSpPr>
          <p:spPr bwMode="auto">
            <a:xfrm>
              <a:off x="3124200" y="3657600"/>
              <a:ext cx="2438400" cy="1524000"/>
            </a:xfrm>
            <a:prstGeom prst="rect">
              <a:avLst/>
            </a:prstGeom>
            <a:solidFill>
              <a:srgbClr val="CCCC99"/>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sp>
          <p:nvSpPr>
            <p:cNvPr id="27" name="TextBox 26"/>
            <p:cNvSpPr txBox="1"/>
            <p:nvPr/>
          </p:nvSpPr>
          <p:spPr>
            <a:xfrm>
              <a:off x="3429000" y="3962400"/>
              <a:ext cx="1752600" cy="954107"/>
            </a:xfrm>
            <a:prstGeom prst="rect">
              <a:avLst/>
            </a:prstGeom>
            <a:solidFill>
              <a:srgbClr val="D1D2DA"/>
            </a:solidFill>
          </p:spPr>
          <p:txBody>
            <a:bodyPr wrap="square" rtlCol="0">
              <a:spAutoFit/>
            </a:bodyPr>
            <a:lstStyle/>
            <a:p>
              <a:endParaRPr lang="en-US" b="1" dirty="0" smtClean="0"/>
            </a:p>
            <a:p>
              <a:r>
                <a:rPr lang="en-US" b="1" dirty="0" smtClean="0"/>
                <a:t>PROCESS</a:t>
              </a:r>
            </a:p>
            <a:p>
              <a:endParaRPr lang="en-US" b="1" dirty="0"/>
            </a:p>
          </p:txBody>
        </p:sp>
        <p:cxnSp>
          <p:nvCxnSpPr>
            <p:cNvPr id="29" name="Straight Arrow Connector 28"/>
            <p:cNvCxnSpPr/>
            <p:nvPr/>
          </p:nvCxnSpPr>
          <p:spPr bwMode="auto">
            <a:xfrm>
              <a:off x="1828800" y="4169734"/>
              <a:ext cx="1295400" cy="0"/>
            </a:xfrm>
            <a:prstGeom prst="straightConnector1">
              <a:avLst/>
            </a:prstGeom>
            <a:solidFill>
              <a:srgbClr val="CCCC99"/>
            </a:solidFill>
            <a:ln w="2540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a:off x="1828800" y="4495800"/>
              <a:ext cx="1295400" cy="0"/>
            </a:xfrm>
            <a:prstGeom prst="straightConnector1">
              <a:avLst/>
            </a:prstGeom>
            <a:solidFill>
              <a:srgbClr val="CCCC99"/>
            </a:solidFill>
            <a:ln w="254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1828800" y="4843132"/>
              <a:ext cx="1295400" cy="0"/>
            </a:xfrm>
            <a:prstGeom prst="straightConnector1">
              <a:avLst/>
            </a:prstGeom>
            <a:solidFill>
              <a:srgbClr val="CCCC99"/>
            </a:solidFill>
            <a:ln w="25400" cap="flat" cmpd="sng" algn="ctr">
              <a:solidFill>
                <a:schemeClr val="tx1"/>
              </a:solidFill>
              <a:prstDash val="solid"/>
              <a:round/>
              <a:headEnd type="none" w="med" len="med"/>
              <a:tailEnd type="triangle"/>
            </a:ln>
            <a:effectLst/>
          </p:spPr>
        </p:cxnSp>
        <p:sp>
          <p:nvSpPr>
            <p:cNvPr id="32" name="TextBox 31"/>
            <p:cNvSpPr txBox="1"/>
            <p:nvPr/>
          </p:nvSpPr>
          <p:spPr>
            <a:xfrm>
              <a:off x="1750974" y="3471532"/>
              <a:ext cx="421911" cy="307777"/>
            </a:xfrm>
            <a:prstGeom prst="rect">
              <a:avLst/>
            </a:prstGeom>
            <a:noFill/>
          </p:spPr>
          <p:txBody>
            <a:bodyPr wrap="none" rtlCol="0">
              <a:spAutoFit/>
            </a:bodyPr>
            <a:lstStyle/>
            <a:p>
              <a:r>
                <a:rPr lang="en-US" dirty="0" smtClean="0"/>
                <a:t>X1</a:t>
              </a:r>
              <a:endParaRPr lang="en-US" dirty="0"/>
            </a:p>
          </p:txBody>
        </p:sp>
        <p:sp>
          <p:nvSpPr>
            <p:cNvPr id="33" name="TextBox 32"/>
            <p:cNvSpPr txBox="1"/>
            <p:nvPr/>
          </p:nvSpPr>
          <p:spPr>
            <a:xfrm>
              <a:off x="1752600" y="3831266"/>
              <a:ext cx="421911" cy="307777"/>
            </a:xfrm>
            <a:prstGeom prst="rect">
              <a:avLst/>
            </a:prstGeom>
            <a:noFill/>
          </p:spPr>
          <p:txBody>
            <a:bodyPr wrap="none" rtlCol="0">
              <a:spAutoFit/>
            </a:bodyPr>
            <a:lstStyle/>
            <a:p>
              <a:r>
                <a:rPr lang="en-US" dirty="0" smtClean="0"/>
                <a:t>X2</a:t>
              </a:r>
              <a:endParaRPr lang="en-US" dirty="0"/>
            </a:p>
          </p:txBody>
        </p:sp>
        <p:sp>
          <p:nvSpPr>
            <p:cNvPr id="34" name="TextBox 33"/>
            <p:cNvSpPr txBox="1"/>
            <p:nvPr/>
          </p:nvSpPr>
          <p:spPr>
            <a:xfrm>
              <a:off x="1765002" y="4169734"/>
              <a:ext cx="421911" cy="307777"/>
            </a:xfrm>
            <a:prstGeom prst="rect">
              <a:avLst/>
            </a:prstGeom>
            <a:noFill/>
          </p:spPr>
          <p:txBody>
            <a:bodyPr wrap="none" rtlCol="0">
              <a:spAutoFit/>
            </a:bodyPr>
            <a:lstStyle/>
            <a:p>
              <a:r>
                <a:rPr lang="en-US" dirty="0" smtClean="0"/>
                <a:t>X3</a:t>
              </a:r>
              <a:endParaRPr lang="en-US" dirty="0"/>
            </a:p>
          </p:txBody>
        </p:sp>
        <p:sp>
          <p:nvSpPr>
            <p:cNvPr id="35" name="TextBox 34"/>
            <p:cNvSpPr txBox="1"/>
            <p:nvPr/>
          </p:nvSpPr>
          <p:spPr>
            <a:xfrm>
              <a:off x="1765002" y="4529468"/>
              <a:ext cx="421911" cy="307777"/>
            </a:xfrm>
            <a:prstGeom prst="rect">
              <a:avLst/>
            </a:prstGeom>
            <a:noFill/>
          </p:spPr>
          <p:txBody>
            <a:bodyPr wrap="none" rtlCol="0">
              <a:spAutoFit/>
            </a:bodyPr>
            <a:lstStyle/>
            <a:p>
              <a:r>
                <a:rPr lang="en-US" dirty="0" smtClean="0"/>
                <a:t>X4</a:t>
              </a:r>
              <a:endParaRPr lang="en-US" dirty="0"/>
            </a:p>
          </p:txBody>
        </p:sp>
        <p:sp>
          <p:nvSpPr>
            <p:cNvPr id="37" name="TextBox 36"/>
            <p:cNvSpPr txBox="1"/>
            <p:nvPr/>
          </p:nvSpPr>
          <p:spPr>
            <a:xfrm>
              <a:off x="914400" y="4038600"/>
              <a:ext cx="763351" cy="307777"/>
            </a:xfrm>
            <a:prstGeom prst="rect">
              <a:avLst/>
            </a:prstGeom>
            <a:noFill/>
          </p:spPr>
          <p:txBody>
            <a:bodyPr wrap="none" rtlCol="0">
              <a:spAutoFit/>
            </a:bodyPr>
            <a:lstStyle/>
            <a:p>
              <a:r>
                <a:rPr lang="en-US" dirty="0" smtClean="0"/>
                <a:t>Inputs</a:t>
              </a:r>
              <a:endParaRPr lang="en-US" dirty="0"/>
            </a:p>
          </p:txBody>
        </p:sp>
        <p:cxnSp>
          <p:nvCxnSpPr>
            <p:cNvPr id="39" name="Straight Arrow Connector 38"/>
            <p:cNvCxnSpPr/>
            <p:nvPr/>
          </p:nvCxnSpPr>
          <p:spPr bwMode="auto">
            <a:xfrm>
              <a:off x="5562600" y="4038600"/>
              <a:ext cx="1295400" cy="0"/>
            </a:xfrm>
            <a:prstGeom prst="straightConnector1">
              <a:avLst/>
            </a:prstGeom>
            <a:solidFill>
              <a:srgbClr val="CCCC99"/>
            </a:solidFill>
            <a:ln w="25400" cap="flat" cmpd="sng" algn="ctr">
              <a:solidFill>
                <a:schemeClr val="tx1"/>
              </a:solidFill>
              <a:prstDash val="solid"/>
              <a:round/>
              <a:headEnd type="none" w="med" len="med"/>
              <a:tailEnd type="triangle"/>
            </a:ln>
            <a:effectLst/>
          </p:spPr>
        </p:cxnSp>
        <p:cxnSp>
          <p:nvCxnSpPr>
            <p:cNvPr id="40" name="Straight Arrow Connector 39"/>
            <p:cNvCxnSpPr/>
            <p:nvPr/>
          </p:nvCxnSpPr>
          <p:spPr bwMode="auto">
            <a:xfrm>
              <a:off x="5562600" y="4648200"/>
              <a:ext cx="1295400" cy="0"/>
            </a:xfrm>
            <a:prstGeom prst="straightConnector1">
              <a:avLst/>
            </a:prstGeom>
            <a:solidFill>
              <a:srgbClr val="CCCC99"/>
            </a:solidFill>
            <a:ln w="25400" cap="flat" cmpd="sng" algn="ctr">
              <a:solidFill>
                <a:schemeClr val="tx1"/>
              </a:solidFill>
              <a:prstDash val="solid"/>
              <a:round/>
              <a:headEnd type="none" w="med" len="med"/>
              <a:tailEnd type="triangle"/>
            </a:ln>
            <a:effectLst/>
          </p:spPr>
        </p:cxnSp>
        <p:sp>
          <p:nvSpPr>
            <p:cNvPr id="41" name="TextBox 40"/>
            <p:cNvSpPr txBox="1"/>
            <p:nvPr/>
          </p:nvSpPr>
          <p:spPr>
            <a:xfrm>
              <a:off x="6705600" y="4191000"/>
              <a:ext cx="899606" cy="307777"/>
            </a:xfrm>
            <a:prstGeom prst="rect">
              <a:avLst/>
            </a:prstGeom>
            <a:noFill/>
          </p:spPr>
          <p:txBody>
            <a:bodyPr wrap="none" rtlCol="0">
              <a:spAutoFit/>
            </a:bodyPr>
            <a:lstStyle/>
            <a:p>
              <a:r>
                <a:rPr lang="en-US" dirty="0" smtClean="0"/>
                <a:t>Outputs</a:t>
              </a:r>
              <a:endParaRPr lang="en-US" dirty="0"/>
            </a:p>
          </p:txBody>
        </p:sp>
        <p:sp>
          <p:nvSpPr>
            <p:cNvPr id="42" name="TextBox 41"/>
            <p:cNvSpPr txBox="1"/>
            <p:nvPr/>
          </p:nvSpPr>
          <p:spPr>
            <a:xfrm>
              <a:off x="5943600" y="3733800"/>
              <a:ext cx="421911" cy="307777"/>
            </a:xfrm>
            <a:prstGeom prst="rect">
              <a:avLst/>
            </a:prstGeom>
            <a:noFill/>
          </p:spPr>
          <p:txBody>
            <a:bodyPr wrap="none" rtlCol="0">
              <a:spAutoFit/>
            </a:bodyPr>
            <a:lstStyle/>
            <a:p>
              <a:r>
                <a:rPr lang="en-US" dirty="0" smtClean="0"/>
                <a:t>Y1</a:t>
              </a:r>
              <a:endParaRPr lang="en-US" dirty="0"/>
            </a:p>
          </p:txBody>
        </p:sp>
        <p:sp>
          <p:nvSpPr>
            <p:cNvPr id="43" name="TextBox 42"/>
            <p:cNvSpPr txBox="1"/>
            <p:nvPr/>
          </p:nvSpPr>
          <p:spPr>
            <a:xfrm>
              <a:off x="5966635" y="4322134"/>
              <a:ext cx="409087" cy="307777"/>
            </a:xfrm>
            <a:prstGeom prst="rect">
              <a:avLst/>
            </a:prstGeom>
            <a:noFill/>
          </p:spPr>
          <p:txBody>
            <a:bodyPr wrap="none" rtlCol="0">
              <a:spAutoFit/>
            </a:bodyPr>
            <a:lstStyle/>
            <a:p>
              <a:r>
                <a:rPr lang="en-US" dirty="0" smtClean="0"/>
                <a:t>Y2</a:t>
              </a:r>
              <a:endParaRPr lang="en-US"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896034"/>
            <a:ext cx="8534400" cy="3046988"/>
          </a:xfrm>
          <a:prstGeom prst="rect">
            <a:avLst/>
          </a:prstGeom>
          <a:noFill/>
        </p:spPr>
        <p:txBody>
          <a:bodyPr wrap="square">
            <a:spAutoFit/>
          </a:bodyPr>
          <a:lstStyle/>
          <a:p>
            <a:pPr algn="l">
              <a:buFont typeface="Arial" pitchFamily="34" charset="0"/>
              <a:buChar char="•"/>
            </a:pPr>
            <a:r>
              <a:rPr lang="en-US" sz="2400" dirty="0" smtClean="0">
                <a:solidFill>
                  <a:srgbClr val="0000FF"/>
                </a:solidFill>
                <a:latin typeface="+mn-lt"/>
              </a:rPr>
              <a:t> Run matrix is developed from several techniques to establish a ‘sample space’.</a:t>
            </a:r>
          </a:p>
          <a:p>
            <a:pPr algn="l">
              <a:buFont typeface="Arial" pitchFamily="34" charset="0"/>
              <a:buChar char="•"/>
            </a:pPr>
            <a:r>
              <a:rPr lang="en-US" sz="2400" dirty="0" smtClean="0">
                <a:solidFill>
                  <a:srgbClr val="0000FF"/>
                </a:solidFill>
                <a:latin typeface="+mn-lt"/>
              </a:rPr>
              <a:t> Different from ‘One Factor at a Time’ testing because variables are changed several at a time and effects are separated in the analysis phase.</a:t>
            </a:r>
          </a:p>
          <a:p>
            <a:pPr algn="l">
              <a:buFont typeface="Arial" pitchFamily="34" charset="0"/>
              <a:buChar char="•"/>
            </a:pPr>
            <a:r>
              <a:rPr lang="en-US" sz="2400" dirty="0" smtClean="0">
                <a:solidFill>
                  <a:srgbClr val="0000FF"/>
                </a:solidFill>
                <a:latin typeface="+mn-lt"/>
              </a:rPr>
              <a:t> Through analysis of outputs, identifies and quantifies effects of various factors</a:t>
            </a:r>
          </a:p>
        </p:txBody>
      </p:sp>
      <p:pic>
        <p:nvPicPr>
          <p:cNvPr id="3075"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dirty="0" smtClean="0">
                <a:solidFill>
                  <a:srgbClr val="0000FF"/>
                </a:solidFill>
              </a:rPr>
              <a:t>Principles </a:t>
            </a:r>
            <a:r>
              <a:rPr lang="en-US" sz="2400" b="1" smtClean="0">
                <a:solidFill>
                  <a:srgbClr val="0000FF"/>
                </a:solidFill>
              </a:rPr>
              <a:t>of DOE (2)</a:t>
            </a:r>
            <a:endParaRPr lang="en-US" sz="2400" b="1" kern="0" dirty="0">
              <a:solidFill>
                <a:srgbClr val="0000FF"/>
              </a:solidFill>
              <a:ea typeface="+mj-ea"/>
              <a:cs typeface="+mj-cs"/>
            </a:endParaRPr>
          </a:p>
        </p:txBody>
      </p:sp>
      <p:sp>
        <p:nvSpPr>
          <p:cNvPr id="16"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7" name="Slide Number Placeholder 16"/>
          <p:cNvSpPr>
            <a:spLocks noGrp="1"/>
          </p:cNvSpPr>
          <p:nvPr>
            <p:ph type="sldNum" sz="quarter" idx="12"/>
          </p:nvPr>
        </p:nvSpPr>
        <p:spPr/>
        <p:txBody>
          <a:bodyPr/>
          <a:lstStyle/>
          <a:p>
            <a:pPr>
              <a:defRPr/>
            </a:pPr>
            <a:fld id="{83B83CC2-156A-49C0-AD41-27A9B4282202}" type="slidenum">
              <a:rPr lang="en-US" smtClean="0"/>
              <a:pPr>
                <a:defRPr/>
              </a:pPr>
              <a:t>4</a:t>
            </a:fld>
            <a:endParaRPr lang="en-US"/>
          </a:p>
        </p:txBody>
      </p:sp>
      <p:graphicFrame>
        <p:nvGraphicFramePr>
          <p:cNvPr id="44" name="Table 43"/>
          <p:cNvGraphicFramePr>
            <a:graphicFrameLocks noGrp="1"/>
          </p:cNvGraphicFramePr>
          <p:nvPr/>
        </p:nvGraphicFramePr>
        <p:xfrm>
          <a:off x="1295400" y="4114800"/>
          <a:ext cx="6095997" cy="1854200"/>
        </p:xfrm>
        <a:graphic>
          <a:graphicData uri="http://schemas.openxmlformats.org/drawingml/2006/table">
            <a:tbl>
              <a:tblPr firstRow="1" bandRow="1">
                <a:tableStyleId>{5C22544A-7EE6-4342-B048-85BDC9FD1C3A}</a:tableStyleId>
              </a:tblPr>
              <a:tblGrid>
                <a:gridCol w="677333"/>
                <a:gridCol w="677333"/>
                <a:gridCol w="677333"/>
                <a:gridCol w="677333"/>
                <a:gridCol w="677333"/>
                <a:gridCol w="677333"/>
                <a:gridCol w="677333"/>
                <a:gridCol w="677333"/>
                <a:gridCol w="677333"/>
              </a:tblGrid>
              <a:tr h="370840">
                <a:tc>
                  <a:txBody>
                    <a:bodyPr/>
                    <a:lstStyle/>
                    <a:p>
                      <a:pPr algn="ctr"/>
                      <a:r>
                        <a:rPr lang="en-US" dirty="0" smtClean="0">
                          <a:solidFill>
                            <a:schemeClr val="tx1"/>
                          </a:solidFill>
                        </a:rPr>
                        <a:t>Run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X1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X2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X3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X4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Y1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Y2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Y</a:t>
                      </a:r>
                      <a:r>
                        <a:rPr lang="en-US" baseline="-25000" dirty="0" smtClean="0">
                          <a:solidFill>
                            <a:schemeClr val="tx1"/>
                          </a:solidFill>
                        </a:rPr>
                        <a:t>ave</a:t>
                      </a:r>
                      <a:endParaRPr lang="en-US"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tx1"/>
                          </a:solidFill>
                          <a:latin typeface="+mn-lt"/>
                        </a:rPr>
                        <a:t>σ</a:t>
                      </a:r>
                      <a:r>
                        <a:rPr lang="en-US" baseline="-25000" dirty="0" smtClean="0">
                          <a:solidFill>
                            <a:schemeClr val="tx1"/>
                          </a:solidFill>
                        </a:rPr>
                        <a:t>Y</a:t>
                      </a:r>
                      <a:endParaRPr lang="en-US"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dirty="0" smtClean="0">
                          <a:solidFill>
                            <a:schemeClr val="tx1"/>
                          </a:solidFill>
                        </a:rPr>
                        <a:t>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784224"/>
            <a:ext cx="8534400" cy="2677656"/>
          </a:xfrm>
          <a:prstGeom prst="rect">
            <a:avLst/>
          </a:prstGeom>
          <a:noFill/>
        </p:spPr>
        <p:txBody>
          <a:bodyPr wrap="square">
            <a:spAutoFit/>
          </a:bodyPr>
          <a:lstStyle/>
          <a:p>
            <a:pPr algn="l">
              <a:buFont typeface="Arial" pitchFamily="34" charset="0"/>
              <a:buChar char="•"/>
            </a:pPr>
            <a:r>
              <a:rPr lang="en-US" sz="2400" dirty="0" smtClean="0">
                <a:solidFill>
                  <a:srgbClr val="0000FF"/>
                </a:solidFill>
                <a:latin typeface="+mn-lt"/>
              </a:rPr>
              <a:t> Current PRA methodology is:</a:t>
            </a:r>
          </a:p>
          <a:p>
            <a:pPr lvl="1" algn="l">
              <a:buFont typeface="Arial" pitchFamily="34" charset="0"/>
              <a:buChar char="•"/>
            </a:pPr>
            <a:r>
              <a:rPr lang="en-US" sz="2400" dirty="0" smtClean="0">
                <a:solidFill>
                  <a:srgbClr val="0000FF"/>
                </a:solidFill>
                <a:latin typeface="+mn-lt"/>
              </a:rPr>
              <a:t>Operationally relevant</a:t>
            </a:r>
          </a:p>
          <a:p>
            <a:pPr lvl="1" algn="l">
              <a:buFont typeface="Arial" pitchFamily="34" charset="0"/>
              <a:buChar char="•"/>
            </a:pPr>
            <a:r>
              <a:rPr lang="en-US" sz="2400" dirty="0" smtClean="0">
                <a:solidFill>
                  <a:srgbClr val="0000FF"/>
                </a:solidFill>
                <a:latin typeface="+mn-lt"/>
              </a:rPr>
              <a:t>Accepted and Established</a:t>
            </a:r>
          </a:p>
          <a:p>
            <a:pPr lvl="1" algn="l">
              <a:buFont typeface="Arial" pitchFamily="34" charset="0"/>
              <a:buChar char="•"/>
            </a:pPr>
            <a:r>
              <a:rPr lang="en-US" sz="2400" dirty="0" smtClean="0">
                <a:solidFill>
                  <a:srgbClr val="0000FF"/>
                </a:solidFill>
                <a:latin typeface="+mn-lt"/>
              </a:rPr>
              <a:t>Oriented solely to calculate a single value (P</a:t>
            </a:r>
            <a:r>
              <a:rPr lang="en-US" sz="2400" baseline="-25000" dirty="0" smtClean="0">
                <a:solidFill>
                  <a:srgbClr val="0000FF"/>
                </a:solidFill>
                <a:latin typeface="+mn-lt"/>
              </a:rPr>
              <a:t>RA</a:t>
            </a:r>
            <a:r>
              <a:rPr lang="en-US" sz="2400" dirty="0" smtClean="0">
                <a:solidFill>
                  <a:srgbClr val="0000FF"/>
                </a:solidFill>
                <a:latin typeface="+mn-lt"/>
              </a:rPr>
              <a:t>)</a:t>
            </a:r>
          </a:p>
          <a:p>
            <a:pPr lvl="1" algn="l">
              <a:buFont typeface="Arial" pitchFamily="34" charset="0"/>
              <a:buChar char="•"/>
            </a:pPr>
            <a:r>
              <a:rPr lang="en-US" sz="2400" dirty="0" smtClean="0">
                <a:solidFill>
                  <a:srgbClr val="0000FF"/>
                </a:solidFill>
                <a:latin typeface="+mn-lt"/>
              </a:rPr>
              <a:t>Ideal candidate for in-depth DOE</a:t>
            </a: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Background</a:t>
            </a:r>
            <a:endParaRPr lang="en-US" sz="2400" b="1" kern="0" dirty="0">
              <a:solidFill>
                <a:srgbClr val="0000FF"/>
              </a:solidFill>
              <a:ea typeface="+mj-ea"/>
              <a:cs typeface="+mj-cs"/>
            </a:endParaRPr>
          </a:p>
        </p:txBody>
      </p:sp>
      <p:grpSp>
        <p:nvGrpSpPr>
          <p:cNvPr id="6" name="Group 5"/>
          <p:cNvGrpSpPr/>
          <p:nvPr/>
        </p:nvGrpSpPr>
        <p:grpSpPr>
          <a:xfrm>
            <a:off x="533400" y="4267200"/>
            <a:ext cx="3671888" cy="2200275"/>
            <a:chOff x="717550" y="4500563"/>
            <a:chExt cx="3671888" cy="2200275"/>
          </a:xfrm>
        </p:grpSpPr>
        <p:sp>
          <p:nvSpPr>
            <p:cNvPr id="7" name="Rectangle 6"/>
            <p:cNvSpPr>
              <a:spLocks noChangeArrowheads="1"/>
            </p:cNvSpPr>
            <p:nvPr/>
          </p:nvSpPr>
          <p:spPr bwMode="auto">
            <a:xfrm>
              <a:off x="717550" y="4500563"/>
              <a:ext cx="3671888" cy="2200275"/>
            </a:xfrm>
            <a:prstGeom prst="rect">
              <a:avLst/>
            </a:prstGeom>
            <a:solidFill>
              <a:schemeClr val="bg1"/>
            </a:solidFill>
            <a:ln w="9525">
              <a:solidFill>
                <a:schemeClr val="bg2"/>
              </a:solidFill>
              <a:round/>
              <a:headEnd/>
              <a:tailEnd/>
            </a:ln>
            <a:effectLst>
              <a:outerShdw dist="38100" dir="2700000" rotWithShape="0">
                <a:srgbClr val="808080">
                  <a:alpha val="42999"/>
                </a:srgbClr>
              </a:outerShdw>
            </a:effectLst>
          </p:spPr>
          <p:txBody>
            <a:bodyPr/>
            <a:lstStyle/>
            <a:p>
              <a:pPr>
                <a:defRPr/>
              </a:pPr>
              <a:endParaRPr lang="en-US"/>
            </a:p>
          </p:txBody>
        </p:sp>
        <p:pic>
          <p:nvPicPr>
            <p:cNvPr id="8" name="Picture 8"/>
            <p:cNvPicPr>
              <a:picLocks noChangeAspect="1" noChangeArrowheads="1"/>
            </p:cNvPicPr>
            <p:nvPr/>
          </p:nvPicPr>
          <p:blipFill>
            <a:blip r:embed="rId4" cstate="print"/>
            <a:srcRect/>
            <a:stretch>
              <a:fillRect/>
            </a:stretch>
          </p:blipFill>
          <p:spPr bwMode="auto">
            <a:xfrm>
              <a:off x="768350" y="5375275"/>
              <a:ext cx="2330450" cy="1225550"/>
            </a:xfrm>
            <a:prstGeom prst="rect">
              <a:avLst/>
            </a:prstGeom>
            <a:noFill/>
            <a:ln w="9525">
              <a:noFill/>
              <a:miter lim="800000"/>
              <a:headEnd/>
              <a:tailEnd/>
            </a:ln>
          </p:spPr>
        </p:pic>
        <p:pic>
          <p:nvPicPr>
            <p:cNvPr id="9" name="Picture 11" descr="lpd_17.jpg"/>
            <p:cNvPicPr>
              <a:picLocks noChangeAspect="1"/>
            </p:cNvPicPr>
            <p:nvPr/>
          </p:nvPicPr>
          <p:blipFill>
            <a:blip r:embed="rId5" cstate="print"/>
            <a:srcRect/>
            <a:stretch>
              <a:fillRect/>
            </a:stretch>
          </p:blipFill>
          <p:spPr bwMode="auto">
            <a:xfrm>
              <a:off x="871538" y="4618038"/>
              <a:ext cx="3186112" cy="642937"/>
            </a:xfrm>
            <a:prstGeom prst="rect">
              <a:avLst/>
            </a:prstGeom>
            <a:noFill/>
            <a:ln w="9525">
              <a:noFill/>
              <a:miter lim="800000"/>
              <a:headEnd/>
              <a:tailEnd/>
            </a:ln>
          </p:spPr>
        </p:pic>
        <p:sp>
          <p:nvSpPr>
            <p:cNvPr id="10" name="Rectangle 6"/>
            <p:cNvSpPr>
              <a:spLocks noChangeArrowheads="1"/>
            </p:cNvSpPr>
            <p:nvPr/>
          </p:nvSpPr>
          <p:spPr bwMode="auto">
            <a:xfrm>
              <a:off x="3062288" y="5616575"/>
              <a:ext cx="1303337" cy="954088"/>
            </a:xfrm>
            <a:prstGeom prst="rect">
              <a:avLst/>
            </a:prstGeom>
            <a:noFill/>
            <a:ln w="9525">
              <a:noFill/>
              <a:miter lim="800000"/>
              <a:headEnd/>
              <a:tailEnd/>
            </a:ln>
          </p:spPr>
          <p:txBody>
            <a:bodyPr wrap="none" anchor="ctr">
              <a:spAutoFit/>
            </a:bodyPr>
            <a:lstStyle/>
            <a:p>
              <a:pPr algn="ctr"/>
              <a:r>
                <a:rPr lang="en-US" sz="1400" i="1">
                  <a:latin typeface="Arial Black" pitchFamily="34" charset="0"/>
                </a:rPr>
                <a:t>“Clean”</a:t>
              </a:r>
              <a:br>
                <a:rPr lang="en-US" sz="1400" i="1">
                  <a:latin typeface="Arial Black" pitchFamily="34" charset="0"/>
                </a:rPr>
              </a:br>
              <a:r>
                <a:rPr lang="en-US" sz="1400" i="1">
                  <a:latin typeface="Arial Black" pitchFamily="34" charset="0"/>
                </a:rPr>
                <a:t>and</a:t>
              </a:r>
              <a:br>
                <a:rPr lang="en-US" sz="1400" i="1">
                  <a:latin typeface="Arial Black" pitchFamily="34" charset="0"/>
                </a:rPr>
              </a:br>
              <a:r>
                <a:rPr lang="en-US" sz="1400" i="1">
                  <a:latin typeface="Arial Black" pitchFamily="34" charset="0"/>
                </a:rPr>
                <a:t>“Dirty”</a:t>
              </a:r>
              <a:br>
                <a:rPr lang="en-US" sz="1400" i="1">
                  <a:latin typeface="Arial Black" pitchFamily="34" charset="0"/>
                </a:rPr>
              </a:br>
              <a:r>
                <a:rPr lang="en-US" sz="1400" i="1">
                  <a:latin typeface="Arial Black" pitchFamily="34" charset="0"/>
                </a:rPr>
                <a:t>Signatures</a:t>
              </a:r>
            </a:p>
          </p:txBody>
        </p:sp>
      </p:grpSp>
      <p:sp>
        <p:nvSpPr>
          <p:cNvPr id="15" name="Rectangle 14"/>
          <p:cNvSpPr/>
          <p:nvPr/>
        </p:nvSpPr>
        <p:spPr>
          <a:xfrm>
            <a:off x="5759108" y="6248400"/>
            <a:ext cx="1479892" cy="261610"/>
          </a:xfrm>
          <a:prstGeom prst="rect">
            <a:avLst/>
          </a:prstGeom>
        </p:spPr>
        <p:txBody>
          <a:bodyPr wrap="none">
            <a:spAutoFit/>
          </a:bodyPr>
          <a:lstStyle/>
          <a:p>
            <a:r>
              <a:rPr lang="en-US" sz="1100" i="1" dirty="0">
                <a:latin typeface="Arial Black" pitchFamily="34" charset="0"/>
              </a:rPr>
              <a:t>Littoral Scenario</a:t>
            </a:r>
          </a:p>
        </p:txBody>
      </p:sp>
      <p:pic>
        <p:nvPicPr>
          <p:cNvPr id="16" name="Picture 15" descr="Exocet_MM38-detoured.jpg"/>
          <p:cNvPicPr>
            <a:picLocks noChangeAspect="1"/>
          </p:cNvPicPr>
          <p:nvPr/>
        </p:nvPicPr>
        <p:blipFill>
          <a:blip r:embed="rId6" cstate="print"/>
          <a:stretch>
            <a:fillRect/>
          </a:stretch>
        </p:blipFill>
        <p:spPr>
          <a:xfrm>
            <a:off x="7096125" y="4495800"/>
            <a:ext cx="2047875" cy="2047875"/>
          </a:xfrm>
          <a:prstGeom prst="rect">
            <a:avLst/>
          </a:prstGeom>
        </p:spPr>
      </p:pic>
      <p:pic>
        <p:nvPicPr>
          <p:cNvPr id="11" name="Picture 4" descr="g160_hormuz_map_4_25in"/>
          <p:cNvPicPr>
            <a:picLocks noChangeAspect="1" noChangeArrowheads="1"/>
          </p:cNvPicPr>
          <p:nvPr/>
        </p:nvPicPr>
        <p:blipFill>
          <a:blip r:embed="rId7" cstate="print"/>
          <a:srcRect/>
          <a:stretch>
            <a:fillRect/>
          </a:stretch>
        </p:blipFill>
        <p:spPr bwMode="auto">
          <a:xfrm>
            <a:off x="5105400" y="4724400"/>
            <a:ext cx="2123555" cy="1720641"/>
          </a:xfrm>
          <a:prstGeom prst="rect">
            <a:avLst/>
          </a:prstGeom>
          <a:noFill/>
          <a:ln w="9525">
            <a:solidFill>
              <a:srgbClr val="808080"/>
            </a:solidFill>
            <a:miter lim="800000"/>
            <a:headEnd/>
            <a:tailEnd/>
          </a:ln>
          <a:effectLst>
            <a:outerShdw dist="38100" dir="2700000" rotWithShape="0">
              <a:srgbClr val="808080">
                <a:alpha val="42999"/>
              </a:srgbClr>
            </a:outerShdw>
          </a:effectLst>
        </p:spPr>
      </p:pic>
      <p:grpSp>
        <p:nvGrpSpPr>
          <p:cNvPr id="12" name="Group 11"/>
          <p:cNvGrpSpPr/>
          <p:nvPr/>
        </p:nvGrpSpPr>
        <p:grpSpPr>
          <a:xfrm>
            <a:off x="4419600" y="4038600"/>
            <a:ext cx="1789113" cy="2068512"/>
            <a:chOff x="4343400" y="1447800"/>
            <a:chExt cx="2932113" cy="2982912"/>
          </a:xfrm>
        </p:grpSpPr>
        <p:pic>
          <p:nvPicPr>
            <p:cNvPr id="13" name="Picture 3" descr="g159_mediterranean_sandbox_4in_rev"/>
            <p:cNvPicPr>
              <a:picLocks noChangeAspect="1" noChangeArrowheads="1"/>
            </p:cNvPicPr>
            <p:nvPr/>
          </p:nvPicPr>
          <p:blipFill>
            <a:blip r:embed="rId8" cstate="print"/>
            <a:srcRect/>
            <a:stretch>
              <a:fillRect/>
            </a:stretch>
          </p:blipFill>
          <p:spPr bwMode="auto">
            <a:xfrm>
              <a:off x="4343400" y="1447800"/>
              <a:ext cx="2932113" cy="2982912"/>
            </a:xfrm>
            <a:prstGeom prst="rect">
              <a:avLst/>
            </a:prstGeom>
            <a:noFill/>
            <a:ln w="9525">
              <a:solidFill>
                <a:srgbClr val="808080"/>
              </a:solidFill>
              <a:miter lim="800000"/>
              <a:headEnd/>
              <a:tailEnd/>
            </a:ln>
            <a:effectLst>
              <a:outerShdw dist="38100" dir="2700000" rotWithShape="0">
                <a:srgbClr val="808080">
                  <a:alpha val="42999"/>
                </a:srgbClr>
              </a:outerShdw>
            </a:effectLst>
          </p:spPr>
        </p:pic>
        <p:sp>
          <p:nvSpPr>
            <p:cNvPr id="14" name="Rectangle 5"/>
            <p:cNvSpPr>
              <a:spLocks noChangeArrowheads="1"/>
            </p:cNvSpPr>
            <p:nvPr/>
          </p:nvSpPr>
          <p:spPr bwMode="auto">
            <a:xfrm>
              <a:off x="5197261" y="1486183"/>
              <a:ext cx="1424417" cy="377257"/>
            </a:xfrm>
            <a:prstGeom prst="rect">
              <a:avLst/>
            </a:prstGeom>
            <a:noFill/>
            <a:ln w="9525">
              <a:noFill/>
              <a:miter lim="800000"/>
              <a:headEnd/>
              <a:tailEnd/>
            </a:ln>
          </p:spPr>
          <p:txBody>
            <a:bodyPr wrap="none" anchor="ctr">
              <a:spAutoFit/>
            </a:bodyPr>
            <a:lstStyle/>
            <a:p>
              <a:pPr algn="ctr"/>
              <a:r>
                <a:rPr lang="en-US" sz="1100" i="1" dirty="0" smtClean="0">
                  <a:latin typeface="Arial Black" pitchFamily="34" charset="0"/>
                </a:rPr>
                <a:t>Scenario</a:t>
              </a:r>
              <a:endParaRPr lang="en-US" sz="1100" i="1" dirty="0">
                <a:latin typeface="Arial Black" pitchFamily="34" charset="0"/>
              </a:endParaRPr>
            </a:p>
          </p:txBody>
        </p:sp>
      </p:grpSp>
      <p:sp>
        <p:nvSpPr>
          <p:cNvPr id="17" name="TextBox 16"/>
          <p:cNvSpPr txBox="1"/>
          <p:nvPr/>
        </p:nvSpPr>
        <p:spPr>
          <a:xfrm>
            <a:off x="6172200" y="3657600"/>
            <a:ext cx="2971800" cy="1215717"/>
          </a:xfrm>
          <a:prstGeom prst="rect">
            <a:avLst/>
          </a:prstGeom>
          <a:noFill/>
        </p:spPr>
        <p:txBody>
          <a:bodyPr wrap="square" rtlCol="0">
            <a:spAutoFit/>
          </a:bodyPr>
          <a:lstStyle/>
          <a:p>
            <a:pPr lvl="0" algn="l"/>
            <a:r>
              <a:rPr lang="en-US" sz="800" b="1" dirty="0" smtClean="0"/>
              <a:t>T1R1 - sea-skimming, subsonic RF threat</a:t>
            </a:r>
          </a:p>
          <a:p>
            <a:pPr lvl="0" algn="l"/>
            <a:r>
              <a:rPr lang="en-US" sz="800" b="1" dirty="0" smtClean="0"/>
              <a:t>T2 - sea-skimming, subsonic Imaging IR threat</a:t>
            </a:r>
          </a:p>
          <a:p>
            <a:pPr lvl="0" algn="l"/>
            <a:r>
              <a:rPr lang="en-US" sz="800" b="1" dirty="0" smtClean="0"/>
              <a:t>T5 - high diver, supersonic RF ARM threat</a:t>
            </a:r>
          </a:p>
          <a:p>
            <a:pPr lvl="0" algn="l"/>
            <a:r>
              <a:rPr lang="en-US" sz="800" b="1" dirty="0" smtClean="0"/>
              <a:t>T7 - sea-skimming, maneuvering supersonic Advanced RF Threat</a:t>
            </a:r>
          </a:p>
          <a:p>
            <a:endParaRPr lang="en-US" dirty="0"/>
          </a:p>
        </p:txBody>
      </p:sp>
      <p:sp>
        <p:nvSpPr>
          <p:cNvPr id="18"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9" name="Slide Number Placeholder 18"/>
          <p:cNvSpPr>
            <a:spLocks noGrp="1"/>
          </p:cNvSpPr>
          <p:nvPr>
            <p:ph type="sldNum" sz="quarter" idx="12"/>
          </p:nvPr>
        </p:nvSpPr>
        <p:spPr/>
        <p:txBody>
          <a:bodyPr/>
          <a:lstStyle/>
          <a:p>
            <a:pPr>
              <a:defRPr/>
            </a:pPr>
            <a:fld id="{83B83CC2-156A-49C0-AD41-27A9B428220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Background and Challenges</a:t>
            </a:r>
            <a:endParaRPr lang="en-US" sz="2400" b="1" kern="0" dirty="0">
              <a:solidFill>
                <a:srgbClr val="0000FF"/>
              </a:solidFill>
              <a:ea typeface="+mj-ea"/>
              <a:cs typeface="+mj-cs"/>
            </a:endParaRPr>
          </a:p>
        </p:txBody>
      </p:sp>
      <p:sp>
        <p:nvSpPr>
          <p:cNvPr id="20"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22" name="Slide Number Placeholder 21"/>
          <p:cNvSpPr>
            <a:spLocks noGrp="1"/>
          </p:cNvSpPr>
          <p:nvPr>
            <p:ph type="sldNum" sz="quarter" idx="12"/>
          </p:nvPr>
        </p:nvSpPr>
        <p:spPr/>
        <p:txBody>
          <a:bodyPr/>
          <a:lstStyle/>
          <a:p>
            <a:pPr>
              <a:defRPr/>
            </a:pPr>
            <a:fld id="{83B83CC2-156A-49C0-AD41-27A9B4282202}" type="slidenum">
              <a:rPr lang="en-US" smtClean="0"/>
              <a:pPr>
                <a:defRPr/>
              </a:pPr>
              <a:t>6</a:t>
            </a:fld>
            <a:endParaRPr lang="en-US"/>
          </a:p>
        </p:txBody>
      </p:sp>
      <p:sp>
        <p:nvSpPr>
          <p:cNvPr id="4" name="TextBox 3"/>
          <p:cNvSpPr txBox="1"/>
          <p:nvPr/>
        </p:nvSpPr>
        <p:spPr>
          <a:xfrm>
            <a:off x="304800" y="784225"/>
            <a:ext cx="8534400" cy="6555641"/>
          </a:xfrm>
          <a:prstGeom prst="rect">
            <a:avLst/>
          </a:prstGeom>
          <a:noFill/>
        </p:spPr>
        <p:txBody>
          <a:bodyPr>
            <a:spAutoFit/>
          </a:bodyPr>
          <a:lstStyle/>
          <a:p>
            <a:pPr algn="l">
              <a:buFont typeface="Arial" pitchFamily="34" charset="0"/>
              <a:buChar char="•"/>
            </a:pPr>
            <a:r>
              <a:rPr lang="en-US" sz="2400" dirty="0" smtClean="0">
                <a:solidFill>
                  <a:srgbClr val="000099"/>
                </a:solidFill>
                <a:latin typeface="+mn-lt"/>
              </a:rPr>
              <a:t> Run Reduction Strategy for LPD 17 based on rudimentary application of DOE.</a:t>
            </a:r>
          </a:p>
          <a:p>
            <a:pPr algn="l">
              <a:buFont typeface="Arial" pitchFamily="34" charset="0"/>
              <a:buChar char="•"/>
            </a:pPr>
            <a:r>
              <a:rPr lang="en-US" sz="2400" dirty="0" smtClean="0">
                <a:solidFill>
                  <a:srgbClr val="000099"/>
                </a:solidFill>
                <a:latin typeface="+mn-lt"/>
              </a:rPr>
              <a:t> Historical analysis was attempted for LPD 17 data by AVW and DOT&amp;E.</a:t>
            </a:r>
          </a:p>
          <a:p>
            <a:pPr lvl="1" algn="l">
              <a:buFont typeface="Arial" pitchFamily="34" charset="0"/>
              <a:buChar char="•"/>
            </a:pPr>
            <a:r>
              <a:rPr lang="en-US" sz="2400" dirty="0" smtClean="0">
                <a:solidFill>
                  <a:srgbClr val="000099"/>
                </a:solidFill>
                <a:latin typeface="+mn-lt"/>
              </a:rPr>
              <a:t> No surprising insights resulted</a:t>
            </a:r>
          </a:p>
          <a:p>
            <a:pPr algn="l">
              <a:buFont typeface="Arial" pitchFamily="34" charset="0"/>
              <a:buChar char="•"/>
            </a:pPr>
            <a:r>
              <a:rPr lang="en-US" sz="2400" dirty="0" smtClean="0">
                <a:solidFill>
                  <a:srgbClr val="000099"/>
                </a:solidFill>
                <a:latin typeface="+mn-lt"/>
              </a:rPr>
              <a:t> Lessons learned:</a:t>
            </a:r>
          </a:p>
          <a:p>
            <a:pPr lvl="1" algn="l">
              <a:buFont typeface="Arial" pitchFamily="34" charset="0"/>
              <a:buChar char="•"/>
            </a:pPr>
            <a:r>
              <a:rPr lang="en-US" sz="2400" dirty="0" smtClean="0">
                <a:solidFill>
                  <a:srgbClr val="000099"/>
                </a:solidFill>
                <a:latin typeface="+mn-lt"/>
              </a:rPr>
              <a:t>Categorized variables like radial are difficult to analyze, since they are not continuous.</a:t>
            </a:r>
          </a:p>
          <a:p>
            <a:pPr lvl="1" algn="l">
              <a:buFont typeface="Arial" pitchFamily="34" charset="0"/>
              <a:buChar char="•"/>
            </a:pPr>
            <a:r>
              <a:rPr lang="en-US" sz="2400" dirty="0" smtClean="0">
                <a:solidFill>
                  <a:srgbClr val="000099"/>
                </a:solidFill>
                <a:latin typeface="+mn-lt"/>
              </a:rPr>
              <a:t>Binary outcomes are even more difficult to analyze because there is no conventional way to calculate variance &amp; other statistical parameters.</a:t>
            </a:r>
          </a:p>
          <a:p>
            <a:pPr algn="l">
              <a:buFont typeface="Arial" pitchFamily="34" charset="0"/>
              <a:buChar char="•"/>
            </a:pPr>
            <a:r>
              <a:rPr lang="en-US" sz="2400" dirty="0" smtClean="0">
                <a:solidFill>
                  <a:srgbClr val="000099"/>
                </a:solidFill>
                <a:latin typeface="+mn-lt"/>
              </a:rPr>
              <a:t> Necessitates a more in-depth approach to find confounding factors and their interrelationships.</a:t>
            </a:r>
          </a:p>
          <a:p>
            <a:pPr algn="l">
              <a:buFont typeface="Arial" pitchFamily="34" charset="0"/>
              <a:buChar char="•"/>
            </a:pPr>
            <a:endParaRPr lang="en-US" sz="2400" dirty="0" smtClean="0">
              <a:solidFill>
                <a:srgbClr val="000099"/>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784225"/>
            <a:ext cx="8534400" cy="5355312"/>
          </a:xfrm>
          <a:prstGeom prst="rect">
            <a:avLst/>
          </a:prstGeom>
          <a:noFill/>
        </p:spPr>
        <p:txBody>
          <a:bodyPr>
            <a:spAutoFit/>
          </a:bodyPr>
          <a:lstStyle/>
          <a:p>
            <a:pPr algn="l">
              <a:buFont typeface="Arial" pitchFamily="34" charset="0"/>
              <a:buChar char="•"/>
            </a:pPr>
            <a:r>
              <a:rPr lang="en-US" sz="1800" dirty="0" smtClean="0">
                <a:solidFill>
                  <a:srgbClr val="000099"/>
                </a:solidFill>
                <a:latin typeface="+mn-lt"/>
              </a:rPr>
              <a:t> Difficult to identify ‘specific factors’ in particular scenarios</a:t>
            </a:r>
          </a:p>
          <a:p>
            <a:pPr lvl="1" algn="l">
              <a:buFont typeface="Arial" pitchFamily="34" charset="0"/>
              <a:buChar char="•"/>
            </a:pPr>
            <a:r>
              <a:rPr lang="en-US" sz="1800" dirty="0" smtClean="0">
                <a:solidFill>
                  <a:srgbClr val="000099"/>
                </a:solidFill>
                <a:latin typeface="+mn-lt"/>
              </a:rPr>
              <a:t>Requires runs to investigate</a:t>
            </a:r>
          </a:p>
          <a:p>
            <a:pPr algn="l">
              <a:buFont typeface="Arial" pitchFamily="34" charset="0"/>
              <a:buChar char="•"/>
            </a:pPr>
            <a:r>
              <a:rPr lang="en-US" sz="1800" dirty="0" smtClean="0">
                <a:solidFill>
                  <a:srgbClr val="000099"/>
                </a:solidFill>
                <a:latin typeface="+mn-lt"/>
              </a:rPr>
              <a:t> Each scenario (radial, TOD, etc.) has a confluence of factors</a:t>
            </a:r>
          </a:p>
          <a:p>
            <a:pPr algn="l">
              <a:buFont typeface="Arial" pitchFamily="34" charset="0"/>
              <a:buChar char="•"/>
            </a:pPr>
            <a:r>
              <a:rPr lang="en-US" sz="1800" dirty="0" smtClean="0">
                <a:solidFill>
                  <a:srgbClr val="000099"/>
                </a:solidFill>
                <a:latin typeface="+mn-lt"/>
              </a:rPr>
              <a:t> Example--different radials vary the following:</a:t>
            </a:r>
          </a:p>
          <a:p>
            <a:pPr lvl="1" algn="l">
              <a:buFont typeface="Arial" pitchFamily="34" charset="0"/>
              <a:buChar char="•"/>
            </a:pPr>
            <a:r>
              <a:rPr lang="en-US" sz="1800" dirty="0" smtClean="0">
                <a:solidFill>
                  <a:srgbClr val="000099"/>
                </a:solidFill>
                <a:latin typeface="+mn-lt"/>
              </a:rPr>
              <a:t> RF propagation for ship sensors (duct strength, height)</a:t>
            </a:r>
          </a:p>
          <a:p>
            <a:pPr lvl="1" algn="l">
              <a:buFont typeface="Arial" pitchFamily="34" charset="0"/>
              <a:buChar char="•"/>
            </a:pPr>
            <a:r>
              <a:rPr lang="en-US" sz="1800" dirty="0" smtClean="0">
                <a:solidFill>
                  <a:srgbClr val="000099"/>
                </a:solidFill>
                <a:latin typeface="+mn-lt"/>
              </a:rPr>
              <a:t> RF clutter for ship radars</a:t>
            </a:r>
          </a:p>
          <a:p>
            <a:pPr lvl="1" algn="l"/>
            <a:r>
              <a:rPr lang="en-US" sz="1800" dirty="0" smtClean="0">
                <a:solidFill>
                  <a:srgbClr val="000099"/>
                </a:solidFill>
                <a:latin typeface="+mn-lt"/>
              </a:rPr>
              <a:t>		 (land, wave direction)</a:t>
            </a:r>
          </a:p>
          <a:p>
            <a:pPr lvl="1" algn="l">
              <a:buFont typeface="Arial" pitchFamily="34" charset="0"/>
              <a:buChar char="•"/>
            </a:pPr>
            <a:r>
              <a:rPr lang="en-US" sz="1800" dirty="0" smtClean="0">
                <a:solidFill>
                  <a:srgbClr val="000099"/>
                </a:solidFill>
                <a:latin typeface="+mn-lt"/>
              </a:rPr>
              <a:t> Ship radar blockage</a:t>
            </a:r>
          </a:p>
          <a:p>
            <a:pPr lvl="1" algn="l">
              <a:buFont typeface="Arial" pitchFamily="34" charset="0"/>
              <a:buChar char="•"/>
            </a:pPr>
            <a:r>
              <a:rPr lang="en-US" sz="1800" dirty="0" smtClean="0">
                <a:solidFill>
                  <a:srgbClr val="000099"/>
                </a:solidFill>
                <a:latin typeface="+mn-lt"/>
              </a:rPr>
              <a:t> RF propagation for threat seeker</a:t>
            </a:r>
          </a:p>
          <a:p>
            <a:pPr lvl="1" algn="l">
              <a:buFont typeface="Arial" pitchFamily="34" charset="0"/>
              <a:buChar char="•"/>
            </a:pPr>
            <a:r>
              <a:rPr lang="en-US" sz="1800" dirty="0" smtClean="0">
                <a:solidFill>
                  <a:srgbClr val="000099"/>
                </a:solidFill>
                <a:latin typeface="+mn-lt"/>
              </a:rPr>
              <a:t> Ship RCS/Decoy effectiveness</a:t>
            </a:r>
          </a:p>
          <a:p>
            <a:pPr lvl="1" algn="l">
              <a:buFont typeface="Arial" pitchFamily="34" charset="0"/>
              <a:buChar char="•"/>
            </a:pPr>
            <a:r>
              <a:rPr lang="en-US" sz="1800" dirty="0" smtClean="0">
                <a:solidFill>
                  <a:srgbClr val="000099"/>
                </a:solidFill>
                <a:latin typeface="+mn-lt"/>
              </a:rPr>
              <a:t> IR scene for RAM</a:t>
            </a:r>
          </a:p>
          <a:p>
            <a:pPr lvl="1" algn="l">
              <a:buFont typeface="Arial" pitchFamily="34" charset="0"/>
              <a:buChar char="•"/>
            </a:pPr>
            <a:r>
              <a:rPr lang="en-US" sz="1800" dirty="0" smtClean="0">
                <a:solidFill>
                  <a:srgbClr val="000099"/>
                </a:solidFill>
                <a:latin typeface="+mn-lt"/>
              </a:rPr>
              <a:t> Wind</a:t>
            </a:r>
          </a:p>
          <a:p>
            <a:pPr lvl="1" algn="l">
              <a:buFont typeface="Arial" pitchFamily="34" charset="0"/>
              <a:buChar char="•"/>
            </a:pPr>
            <a:r>
              <a:rPr lang="en-US" sz="1800" dirty="0" smtClean="0">
                <a:solidFill>
                  <a:srgbClr val="000099"/>
                </a:solidFill>
                <a:latin typeface="+mn-lt"/>
              </a:rPr>
              <a:t> Threat spacing in bearing and distance</a:t>
            </a:r>
            <a:endParaRPr lang="en-US" sz="1800" dirty="0">
              <a:solidFill>
                <a:srgbClr val="000099"/>
              </a:solidFill>
              <a:latin typeface="+mn-lt"/>
            </a:endParaRP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Additional Challenges</a:t>
            </a:r>
            <a:endParaRPr lang="en-US" sz="2400" b="1" kern="0" dirty="0">
              <a:solidFill>
                <a:srgbClr val="0000FF"/>
              </a:solidFill>
              <a:ea typeface="+mj-ea"/>
              <a:cs typeface="+mj-cs"/>
            </a:endParaRPr>
          </a:p>
        </p:txBody>
      </p:sp>
      <p:pic>
        <p:nvPicPr>
          <p:cNvPr id="7" name="Picture 7" descr="threat_axis.jpg"/>
          <p:cNvPicPr>
            <a:picLocks noChangeAspect="1"/>
          </p:cNvPicPr>
          <p:nvPr/>
        </p:nvPicPr>
        <p:blipFill>
          <a:blip r:embed="rId4" cstate="print"/>
          <a:srcRect/>
          <a:stretch>
            <a:fillRect/>
          </a:stretch>
        </p:blipFill>
        <p:spPr bwMode="auto">
          <a:xfrm>
            <a:off x="5105400" y="2819400"/>
            <a:ext cx="3382962" cy="2549525"/>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rot="894744">
            <a:off x="5751245" y="6171838"/>
            <a:ext cx="1590177" cy="489801"/>
          </a:xfrm>
          <a:prstGeom prst="rect">
            <a:avLst/>
          </a:prstGeom>
          <a:noFill/>
          <a:ln w="9525" cap="flat" cmpd="sng" algn="ctr">
            <a:solidFill>
              <a:schemeClr val="bg1"/>
            </a:solidFill>
            <a:prstDash val="solid"/>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rot="894744">
            <a:off x="4001411" y="4935744"/>
            <a:ext cx="1711510" cy="527174"/>
          </a:xfrm>
          <a:prstGeom prst="rect">
            <a:avLst/>
          </a:prstGeom>
          <a:noFill/>
          <a:ln w="9525" cap="flat" cmpd="sng" algn="ctr">
            <a:solidFill>
              <a:schemeClr val="bg1"/>
            </a:solidFill>
            <a:prstDash val="solid"/>
            <a:miter lim="800000"/>
            <a:headEnd/>
            <a:tailEnd/>
          </a:ln>
        </p:spPr>
      </p:pic>
      <p:sp>
        <p:nvSpPr>
          <p:cNvPr id="11"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2" name="Slide Number Placeholder 11"/>
          <p:cNvSpPr>
            <a:spLocks noGrp="1"/>
          </p:cNvSpPr>
          <p:nvPr>
            <p:ph type="sldNum" sz="quarter" idx="12"/>
          </p:nvPr>
        </p:nvSpPr>
        <p:spPr/>
        <p:txBody>
          <a:bodyPr/>
          <a:lstStyle/>
          <a:p>
            <a:pPr>
              <a:defRPr/>
            </a:pPr>
            <a:fld id="{83B83CC2-156A-49C0-AD41-27A9B428220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784225"/>
            <a:ext cx="8534400" cy="3631763"/>
          </a:xfrm>
          <a:prstGeom prst="rect">
            <a:avLst/>
          </a:prstGeom>
          <a:noFill/>
        </p:spPr>
        <p:txBody>
          <a:bodyPr>
            <a:spAutoFit/>
          </a:bodyPr>
          <a:lstStyle/>
          <a:p>
            <a:pPr algn="l">
              <a:buFont typeface="Arial" pitchFamily="34" charset="0"/>
              <a:buChar char="•"/>
            </a:pPr>
            <a:r>
              <a:rPr lang="en-US" sz="2400" dirty="0" smtClean="0">
                <a:solidFill>
                  <a:srgbClr val="000099"/>
                </a:solidFill>
                <a:latin typeface="+mn-lt"/>
              </a:rPr>
              <a:t> Empirical way to quantify input factors</a:t>
            </a:r>
          </a:p>
          <a:p>
            <a:pPr lvl="1" algn="l">
              <a:buFont typeface="Arial" pitchFamily="34" charset="0"/>
              <a:buChar char="•"/>
            </a:pPr>
            <a:r>
              <a:rPr lang="en-US" sz="2000" dirty="0" smtClean="0">
                <a:solidFill>
                  <a:srgbClr val="000099"/>
                </a:solidFill>
                <a:latin typeface="+mn-lt"/>
              </a:rPr>
              <a:t> Each radial would include a parameter for RF prop, clutter, IR scene, RCS, threat separation</a:t>
            </a:r>
          </a:p>
          <a:p>
            <a:pPr lvl="1" algn="l">
              <a:buFont typeface="Arial" pitchFamily="34" charset="0"/>
              <a:buChar char="•"/>
            </a:pPr>
            <a:r>
              <a:rPr lang="en-US" sz="2000" dirty="0" smtClean="0">
                <a:solidFill>
                  <a:srgbClr val="000099"/>
                </a:solidFill>
                <a:latin typeface="+mn-lt"/>
              </a:rPr>
              <a:t> Categorize each parameter:</a:t>
            </a:r>
          </a:p>
          <a:p>
            <a:pPr lvl="2" algn="l">
              <a:buFont typeface="Arial" pitchFamily="34" charset="0"/>
              <a:buChar char="•"/>
            </a:pPr>
            <a:r>
              <a:rPr lang="en-US" sz="2000" dirty="0" smtClean="0">
                <a:solidFill>
                  <a:srgbClr val="000099"/>
                </a:solidFill>
                <a:latin typeface="+mn-lt"/>
              </a:rPr>
              <a:t> +1  favorable conditions</a:t>
            </a:r>
          </a:p>
          <a:p>
            <a:pPr lvl="2" algn="l">
              <a:buFont typeface="Arial" pitchFamily="34" charset="0"/>
              <a:buChar char="•"/>
            </a:pPr>
            <a:r>
              <a:rPr lang="en-US" sz="2000" dirty="0" smtClean="0">
                <a:solidFill>
                  <a:srgbClr val="000099"/>
                </a:solidFill>
                <a:latin typeface="+mn-lt"/>
              </a:rPr>
              <a:t>  0   neutral conditions</a:t>
            </a:r>
          </a:p>
          <a:p>
            <a:pPr lvl="2" algn="l">
              <a:buFont typeface="Arial" pitchFamily="34" charset="0"/>
              <a:buChar char="•"/>
            </a:pPr>
            <a:r>
              <a:rPr lang="en-US" sz="2000" dirty="0" smtClean="0">
                <a:solidFill>
                  <a:srgbClr val="000099"/>
                </a:solidFill>
                <a:latin typeface="+mn-lt"/>
              </a:rPr>
              <a:t> -1   adverse conditions</a:t>
            </a:r>
          </a:p>
          <a:p>
            <a:pPr algn="l">
              <a:buSzPct val="125000"/>
              <a:buFont typeface="Arial" pitchFamily="34" charset="0"/>
              <a:buChar char="•"/>
              <a:defRPr/>
            </a:pPr>
            <a:endParaRPr lang="en-US" sz="2400" dirty="0" smtClean="0">
              <a:solidFill>
                <a:srgbClr val="000099"/>
              </a:solidFill>
              <a:latin typeface="+mn-lt"/>
            </a:endParaRP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1828800" y="0"/>
            <a:ext cx="69342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Example: Environment Categorization</a:t>
            </a:r>
            <a:endParaRPr lang="en-US" sz="2400" b="1" kern="0" dirty="0">
              <a:solidFill>
                <a:srgbClr val="0000FF"/>
              </a:solidFill>
              <a:ea typeface="+mj-ea"/>
              <a:cs typeface="+mj-cs"/>
            </a:endParaRPr>
          </a:p>
        </p:txBody>
      </p:sp>
      <p:sp>
        <p:nvSpPr>
          <p:cNvPr id="10"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1" name="Slide Number Placeholder 10"/>
          <p:cNvSpPr>
            <a:spLocks noGrp="1"/>
          </p:cNvSpPr>
          <p:nvPr>
            <p:ph type="sldNum" sz="quarter" idx="12"/>
          </p:nvPr>
        </p:nvSpPr>
        <p:spPr/>
        <p:txBody>
          <a:bodyPr/>
          <a:lstStyle/>
          <a:p>
            <a:pPr>
              <a:defRPr/>
            </a:pPr>
            <a:fld id="{83B83CC2-156A-49C0-AD41-27A9B4282202}" type="slidenum">
              <a:rPr lang="en-US" smtClean="0"/>
              <a:pPr>
                <a:defRPr/>
              </a:pPr>
              <a:t>8</a:t>
            </a:fld>
            <a:endParaRPr lang="en-US"/>
          </a:p>
        </p:txBody>
      </p:sp>
      <p:pic>
        <p:nvPicPr>
          <p:cNvPr id="19" name="Picture 13" descr="radial4MS2300Z"/>
          <p:cNvPicPr>
            <a:picLocks noGrp="1" noChangeArrowheads="1"/>
          </p:cNvPicPr>
          <p:nvPr>
            <p:ph sz="quarter" idx="1"/>
          </p:nvPr>
        </p:nvPicPr>
        <p:blipFill>
          <a:blip r:embed="rId4" cstate="print"/>
          <a:srcRect/>
          <a:stretch>
            <a:fillRect/>
          </a:stretch>
        </p:blipFill>
        <p:spPr>
          <a:xfrm>
            <a:off x="304800" y="3962400"/>
            <a:ext cx="4368800" cy="2459038"/>
          </a:xfrm>
          <a:noFill/>
          <a:ln/>
        </p:spPr>
      </p:pic>
      <p:pic>
        <p:nvPicPr>
          <p:cNvPr id="20" name="Picture 4" descr="CNRMS1100Z"/>
          <p:cNvPicPr>
            <a:picLocks noChangeArrowheads="1"/>
          </p:cNvPicPr>
          <p:nvPr/>
        </p:nvPicPr>
        <p:blipFill>
          <a:blip r:embed="rId5" cstate="print"/>
          <a:srcRect/>
          <a:stretch>
            <a:fillRect/>
          </a:stretch>
        </p:blipFill>
        <p:spPr bwMode="auto">
          <a:xfrm>
            <a:off x="4648200" y="1981200"/>
            <a:ext cx="4057650" cy="3048000"/>
          </a:xfrm>
          <a:prstGeom prst="rect">
            <a:avLst/>
          </a:prstGeom>
          <a:noFill/>
          <a:ln w="9525">
            <a:noFill/>
            <a:miter lim="800000"/>
            <a:headEnd/>
            <a:tailEnd/>
          </a:ln>
        </p:spPr>
      </p:pic>
      <p:sp>
        <p:nvSpPr>
          <p:cNvPr id="12" name="Rectangle 2"/>
          <p:cNvSpPr txBox="1">
            <a:spLocks noChangeArrowheads="1"/>
          </p:cNvSpPr>
          <p:nvPr/>
        </p:nvSpPr>
        <p:spPr bwMode="auto">
          <a:xfrm>
            <a:off x="4419600" y="4876800"/>
            <a:ext cx="4724400" cy="15240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Ultimate goal is to eliminate test cases.</a:t>
            </a:r>
            <a:endParaRPr lang="en-US" sz="2400" b="1" kern="0" dirty="0">
              <a:solidFill>
                <a:srgbClr val="0000FF"/>
              </a:solidFill>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784225"/>
            <a:ext cx="8534400" cy="1846659"/>
          </a:xfrm>
          <a:prstGeom prst="rect">
            <a:avLst/>
          </a:prstGeom>
          <a:noFill/>
        </p:spPr>
        <p:txBody>
          <a:bodyPr>
            <a:spAutoFit/>
          </a:bodyPr>
          <a:lstStyle/>
          <a:p>
            <a:pPr algn="l">
              <a:buFont typeface="Arial" pitchFamily="34" charset="0"/>
              <a:buChar char="•"/>
            </a:pPr>
            <a:r>
              <a:rPr lang="en-US" sz="2400" dirty="0" smtClean="0">
                <a:solidFill>
                  <a:srgbClr val="000099"/>
                </a:solidFill>
                <a:latin typeface="+mn-lt"/>
              </a:rPr>
              <a:t> Analytical way to quantify outcomes</a:t>
            </a:r>
          </a:p>
          <a:p>
            <a:pPr lvl="1" algn="l">
              <a:buFont typeface="Arial" pitchFamily="34" charset="0"/>
              <a:buChar char="•"/>
            </a:pPr>
            <a:r>
              <a:rPr lang="en-US" sz="2000" dirty="0" smtClean="0">
                <a:solidFill>
                  <a:srgbClr val="000099"/>
                </a:solidFill>
                <a:latin typeface="+mn-lt"/>
              </a:rPr>
              <a:t> Miss distance</a:t>
            </a:r>
          </a:p>
          <a:p>
            <a:pPr lvl="1" algn="l">
              <a:buFont typeface="Arial" pitchFamily="34" charset="0"/>
              <a:buChar char="•"/>
            </a:pPr>
            <a:r>
              <a:rPr lang="en-US" sz="2000" dirty="0" smtClean="0">
                <a:solidFill>
                  <a:srgbClr val="000099"/>
                </a:solidFill>
                <a:latin typeface="+mn-lt"/>
              </a:rPr>
              <a:t> </a:t>
            </a:r>
            <a:r>
              <a:rPr lang="en-US" sz="2000" dirty="0" err="1" smtClean="0">
                <a:solidFill>
                  <a:srgbClr val="000099"/>
                </a:solidFill>
                <a:latin typeface="+mn-lt"/>
              </a:rPr>
              <a:t>Aimpoint</a:t>
            </a:r>
            <a:r>
              <a:rPr lang="en-US" sz="2000" dirty="0" smtClean="0">
                <a:solidFill>
                  <a:srgbClr val="000099"/>
                </a:solidFill>
                <a:latin typeface="+mn-lt"/>
              </a:rPr>
              <a:t> errors</a:t>
            </a:r>
          </a:p>
          <a:p>
            <a:pPr lvl="1" algn="l">
              <a:buFont typeface="Arial" pitchFamily="34" charset="0"/>
              <a:buChar char="•"/>
            </a:pPr>
            <a:r>
              <a:rPr lang="en-US" sz="2000" dirty="0" smtClean="0">
                <a:solidFill>
                  <a:srgbClr val="000099"/>
                </a:solidFill>
                <a:latin typeface="+mn-lt"/>
              </a:rPr>
              <a:t> Scoring related to ship (vulnerability)</a:t>
            </a:r>
          </a:p>
        </p:txBody>
      </p:sp>
      <p:pic>
        <p:nvPicPr>
          <p:cNvPr id="4099" name="Picture 13"/>
          <p:cNvPicPr>
            <a:picLocks noChangeAspect="1" noChangeArrowheads="1"/>
          </p:cNvPicPr>
          <p:nvPr/>
        </p:nvPicPr>
        <p:blipFill>
          <a:blip r:embed="rId3" cstate="print"/>
          <a:srcRect/>
          <a:stretch>
            <a:fillRect/>
          </a:stretch>
        </p:blipFill>
        <p:spPr bwMode="auto">
          <a:xfrm>
            <a:off x="0" y="0"/>
            <a:ext cx="1295400" cy="552450"/>
          </a:xfrm>
          <a:prstGeom prst="rect">
            <a:avLst/>
          </a:prstGeom>
          <a:noFill/>
          <a:ln w="9525">
            <a:noFill/>
            <a:miter lim="800000"/>
            <a:headEnd/>
            <a:tailEnd/>
          </a:ln>
        </p:spPr>
      </p:pic>
      <p:sp>
        <p:nvSpPr>
          <p:cNvPr id="5" name="Rectangle 2"/>
          <p:cNvSpPr txBox="1">
            <a:spLocks noChangeArrowheads="1"/>
          </p:cNvSpPr>
          <p:nvPr/>
        </p:nvSpPr>
        <p:spPr bwMode="auto">
          <a:xfrm>
            <a:off x="685800" y="0"/>
            <a:ext cx="7772400" cy="990600"/>
          </a:xfrm>
          <a:prstGeom prst="rect">
            <a:avLst/>
          </a:prstGeom>
          <a:noFill/>
          <a:ln w="9525">
            <a:noFill/>
            <a:miter lim="800000"/>
            <a:headEnd/>
            <a:tailEnd/>
          </a:ln>
        </p:spPr>
        <p:txBody>
          <a:bodyPr anchor="ctr"/>
          <a:lstStyle/>
          <a:p>
            <a:pPr>
              <a:spcBef>
                <a:spcPct val="0"/>
              </a:spcBef>
              <a:defRPr/>
            </a:pPr>
            <a:r>
              <a:rPr lang="en-US" sz="2400" b="1" kern="0" dirty="0" smtClean="0">
                <a:solidFill>
                  <a:srgbClr val="0000FF"/>
                </a:solidFill>
                <a:ea typeface="+mj-ea"/>
                <a:cs typeface="+mj-cs"/>
              </a:rPr>
              <a:t>Scoring</a:t>
            </a:r>
            <a:endParaRPr lang="en-US" sz="2400" b="1" kern="0" dirty="0">
              <a:solidFill>
                <a:srgbClr val="0000FF"/>
              </a:solidFill>
              <a:ea typeface="+mj-ea"/>
              <a:cs typeface="+mj-cs"/>
            </a:endParaRPr>
          </a:p>
        </p:txBody>
      </p:sp>
      <p:sp>
        <p:nvSpPr>
          <p:cNvPr id="10" name="Text Box 11"/>
          <p:cNvSpPr txBox="1">
            <a:spLocks noChangeArrowheads="1"/>
          </p:cNvSpPr>
          <p:nvPr/>
        </p:nvSpPr>
        <p:spPr bwMode="auto">
          <a:xfrm>
            <a:off x="1371600" y="6583363"/>
            <a:ext cx="6629400" cy="274637"/>
          </a:xfrm>
          <a:prstGeom prst="rect">
            <a:avLst/>
          </a:prstGeom>
          <a:noFill/>
          <a:ln w="9525">
            <a:noFill/>
            <a:miter lim="800000"/>
            <a:headEnd/>
            <a:tailEnd/>
          </a:ln>
        </p:spPr>
        <p:txBody>
          <a:bodyPr>
            <a:spAutoFit/>
          </a:bodyPr>
          <a:lstStyle/>
          <a:p>
            <a:r>
              <a:rPr lang="en-US" sz="1200" dirty="0">
                <a:solidFill>
                  <a:srgbClr val="FF0000"/>
                </a:solidFill>
                <a:latin typeface="Arial" charset="0"/>
              </a:rPr>
              <a:t>AVW Technologies, Inc</a:t>
            </a:r>
          </a:p>
        </p:txBody>
      </p:sp>
      <p:sp>
        <p:nvSpPr>
          <p:cNvPr id="11" name="Slide Number Placeholder 10"/>
          <p:cNvSpPr>
            <a:spLocks noGrp="1"/>
          </p:cNvSpPr>
          <p:nvPr>
            <p:ph type="sldNum" sz="quarter" idx="12"/>
          </p:nvPr>
        </p:nvSpPr>
        <p:spPr/>
        <p:txBody>
          <a:bodyPr/>
          <a:lstStyle/>
          <a:p>
            <a:pPr>
              <a:defRPr/>
            </a:pPr>
            <a:fld id="{83B83CC2-156A-49C0-AD41-27A9B4282202}" type="slidenum">
              <a:rPr lang="en-US" smtClean="0"/>
              <a:pPr>
                <a:defRPr/>
              </a:pPr>
              <a:t>9</a:t>
            </a:fld>
            <a:endParaRPr lang="en-US" dirty="0"/>
          </a:p>
        </p:txBody>
      </p:sp>
      <p:grpSp>
        <p:nvGrpSpPr>
          <p:cNvPr id="14" name="Group 13"/>
          <p:cNvGrpSpPr/>
          <p:nvPr/>
        </p:nvGrpSpPr>
        <p:grpSpPr>
          <a:xfrm>
            <a:off x="1295400" y="2667000"/>
            <a:ext cx="5943600" cy="4191000"/>
            <a:chOff x="1295400" y="2667000"/>
            <a:chExt cx="5943600" cy="4191000"/>
          </a:xfrm>
        </p:grpSpPr>
        <p:pic>
          <p:nvPicPr>
            <p:cNvPr id="12" name="Picture 2"/>
            <p:cNvPicPr>
              <a:picLocks noChangeAspect="1" noChangeArrowheads="1"/>
            </p:cNvPicPr>
            <p:nvPr/>
          </p:nvPicPr>
          <p:blipFill>
            <a:blip r:embed="rId4" cstate="print">
              <a:duotone>
                <a:prstClr val="black"/>
                <a:schemeClr val="accent4">
                  <a:tint val="45000"/>
                  <a:satMod val="400000"/>
                </a:schemeClr>
              </a:duotone>
            </a:blip>
            <a:srcRect t="24011" b="29815"/>
            <a:stretch>
              <a:fillRect/>
            </a:stretch>
          </p:blipFill>
          <p:spPr bwMode="auto">
            <a:xfrm>
              <a:off x="1295400" y="3886200"/>
              <a:ext cx="5943600" cy="1960290"/>
            </a:xfrm>
            <a:prstGeom prst="rect">
              <a:avLst/>
            </a:prstGeom>
            <a:ln>
              <a:noFill/>
            </a:ln>
            <a:effectLst>
              <a:softEdge rad="635000"/>
            </a:effectLst>
          </p:spPr>
        </p:pic>
        <p:grpSp>
          <p:nvGrpSpPr>
            <p:cNvPr id="2" name="Group 12"/>
            <p:cNvGrpSpPr/>
            <p:nvPr/>
          </p:nvGrpSpPr>
          <p:grpSpPr>
            <a:xfrm>
              <a:off x="2438400" y="2667000"/>
              <a:ext cx="4114800" cy="4191000"/>
              <a:chOff x="2438400" y="2667000"/>
              <a:chExt cx="4114800" cy="4191000"/>
            </a:xfrm>
          </p:grpSpPr>
          <p:grpSp>
            <p:nvGrpSpPr>
              <p:cNvPr id="3" name="Group 11"/>
              <p:cNvGrpSpPr/>
              <p:nvPr/>
            </p:nvGrpSpPr>
            <p:grpSpPr>
              <a:xfrm>
                <a:off x="2438400" y="2667000"/>
                <a:ext cx="4114800" cy="4191000"/>
                <a:chOff x="2438400" y="2667000"/>
                <a:chExt cx="4114800" cy="4191000"/>
              </a:xfrm>
            </p:grpSpPr>
            <p:sp>
              <p:nvSpPr>
                <p:cNvPr id="16" name="Donut 15"/>
                <p:cNvSpPr/>
                <p:nvPr/>
              </p:nvSpPr>
              <p:spPr bwMode="auto">
                <a:xfrm>
                  <a:off x="2438400" y="2667000"/>
                  <a:ext cx="4114800" cy="4191000"/>
                </a:xfrm>
                <a:prstGeom prst="donut">
                  <a:avLst>
                    <a:gd name="adj" fmla="val 8457"/>
                  </a:avLst>
                </a:prstGeom>
                <a:solidFill>
                  <a:srgbClr val="C00000">
                    <a:alpha val="25000"/>
                  </a:srgb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sp>
              <p:nvSpPr>
                <p:cNvPr id="17" name="Donut 16"/>
                <p:cNvSpPr/>
                <p:nvPr/>
              </p:nvSpPr>
              <p:spPr bwMode="auto">
                <a:xfrm>
                  <a:off x="3005468" y="3255334"/>
                  <a:ext cx="2971800" cy="3048000"/>
                </a:xfrm>
                <a:prstGeom prst="donut">
                  <a:avLst>
                    <a:gd name="adj" fmla="val 10324"/>
                  </a:avLst>
                </a:prstGeom>
                <a:solidFill>
                  <a:srgbClr val="C00000">
                    <a:alpha val="25000"/>
                  </a:srgb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sp>
              <p:nvSpPr>
                <p:cNvPr id="18" name="Donut 17"/>
                <p:cNvSpPr/>
                <p:nvPr/>
              </p:nvSpPr>
              <p:spPr bwMode="auto">
                <a:xfrm>
                  <a:off x="3657600" y="3939365"/>
                  <a:ext cx="1676400" cy="1676400"/>
                </a:xfrm>
                <a:prstGeom prst="donut">
                  <a:avLst>
                    <a:gd name="adj" fmla="val 15480"/>
                  </a:avLst>
                </a:prstGeom>
                <a:solidFill>
                  <a:srgbClr val="C00000">
                    <a:alpha val="25000"/>
                  </a:srgb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grpSp>
          <p:sp>
            <p:nvSpPr>
              <p:cNvPr id="15" name="Explosion 1 14"/>
              <p:cNvSpPr/>
              <p:nvPr/>
            </p:nvSpPr>
            <p:spPr bwMode="auto">
              <a:xfrm>
                <a:off x="5105400" y="4038600"/>
                <a:ext cx="609600" cy="685800"/>
              </a:xfrm>
              <a:prstGeom prst="irregularSeal1">
                <a:avLst/>
              </a:prstGeom>
              <a:solidFill>
                <a:srgbClr val="FFC000">
                  <a:alpha val="75000"/>
                </a:srgb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rgbClr val="660000"/>
                  </a:solidFill>
                  <a:effectLst/>
                  <a:latin typeface="Verdana" pitchFamily="34" charset="0"/>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99"/>
        </a:solidFill>
        <a:ln w="9525" cap="flat" cmpd="sng" algn="ctr">
          <a:noFill/>
          <a:prstDash val="solid"/>
          <a:round/>
          <a:headEnd type="none" w="med" len="med"/>
          <a:tailEnd type="none" w="med" len="med"/>
        </a:ln>
        <a:effectLst/>
      </a:spPr>
      <a:bodyPr vert="horz" wrap="squar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660000"/>
            </a:solidFill>
            <a:effectLst/>
            <a:latin typeface="Verdana" pitchFamily="34" charset="0"/>
          </a:defRPr>
        </a:defPPr>
      </a:lstStyle>
    </a:spDef>
    <a:lnDef>
      <a:spPr bwMode="auto">
        <a:xfrm>
          <a:off x="0" y="0"/>
          <a:ext cx="1" cy="1"/>
        </a:xfrm>
        <a:custGeom>
          <a:avLst/>
          <a:gdLst/>
          <a:ahLst/>
          <a:cxnLst/>
          <a:rect l="0" t="0" r="0" b="0"/>
          <a:pathLst/>
        </a:custGeom>
        <a:solidFill>
          <a:srgbClr val="CCCC99"/>
        </a:solidFill>
        <a:ln w="9525" cap="flat" cmpd="sng" algn="ctr">
          <a:noFill/>
          <a:prstDash val="solid"/>
          <a:round/>
          <a:headEnd type="none" w="med" len="med"/>
          <a:tailEnd type="none" w="med" len="med"/>
        </a:ln>
        <a:effectLst/>
      </a:spPr>
      <a:bodyPr vert="horz" wrap="square" lIns="91440" tIns="91440" rIns="91440" bIns="9144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rgbClr val="660000"/>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6310</TotalTime>
  <Words>1164</Words>
  <Application>Microsoft Office PowerPoint</Application>
  <PresentationFormat>On-screen Show (4:3)</PresentationFormat>
  <Paragraphs>198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Design of Experiments and the Probability of  Raid Annihilation (PRA) Testbed</vt:lpstr>
      <vt:lpstr>Slide 2</vt:lpstr>
      <vt:lpstr>Slide 3</vt:lpstr>
      <vt:lpstr>Slide 4</vt:lpstr>
      <vt:lpstr>Slide 5</vt:lpstr>
      <vt:lpstr>Slide 6</vt:lpstr>
      <vt:lpstr>Slide 7</vt:lpstr>
      <vt:lpstr>Slide 8</vt:lpstr>
      <vt:lpstr>Slide 9</vt:lpstr>
      <vt:lpstr>Slide 10</vt:lpstr>
      <vt:lpstr>Slide 11</vt:lpstr>
      <vt:lpstr>Slide 12</vt:lpstr>
      <vt:lpstr>Design of Experiments and the Probability of  Raid Annihilation (PRA) Testbed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for PRA Testbed</dc:title>
  <dc:creator>Lawrence/AVW Tech</dc:creator>
  <cp:lastModifiedBy>lawrence</cp:lastModifiedBy>
  <cp:revision>3</cp:revision>
  <dcterms:created xsi:type="dcterms:W3CDTF">2006-03-13T19:30:07Z</dcterms:created>
  <dcterms:modified xsi:type="dcterms:W3CDTF">2012-01-27T15:12:22Z</dcterms:modified>
</cp:coreProperties>
</file>