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8" r:id="rId2"/>
    <p:sldId id="302" r:id="rId3"/>
    <p:sldId id="290" r:id="rId4"/>
    <p:sldId id="291" r:id="rId5"/>
    <p:sldId id="293" r:id="rId6"/>
    <p:sldId id="294" r:id="rId7"/>
    <p:sldId id="295" r:id="rId8"/>
    <p:sldId id="296" r:id="rId9"/>
    <p:sldId id="297" r:id="rId10"/>
    <p:sldId id="298" r:id="rId11"/>
    <p:sldId id="299" r:id="rId12"/>
    <p:sldId id="300" r:id="rId13"/>
    <p:sldId id="301" r:id="rId14"/>
  </p:sldIdLst>
  <p:sldSz cx="9144000" cy="6858000" type="screen4x3"/>
  <p:notesSz cx="7019925" cy="9305925"/>
  <p:defaultTextStyle>
    <a:defPPr>
      <a:defRPr lang="en-US"/>
    </a:defPPr>
    <a:lvl1pPr algn="ctr" rtl="0" fontAlgn="base">
      <a:spcBef>
        <a:spcPct val="50000"/>
      </a:spcBef>
      <a:spcAft>
        <a:spcPct val="0"/>
      </a:spcAft>
      <a:defRPr sz="1400" kern="1200">
        <a:solidFill>
          <a:srgbClr val="660000"/>
        </a:solidFill>
        <a:latin typeface="Verdana" pitchFamily="34" charset="0"/>
        <a:ea typeface="+mn-ea"/>
        <a:cs typeface="+mn-cs"/>
      </a:defRPr>
    </a:lvl1pPr>
    <a:lvl2pPr marL="457200" algn="ctr" rtl="0" fontAlgn="base">
      <a:spcBef>
        <a:spcPct val="50000"/>
      </a:spcBef>
      <a:spcAft>
        <a:spcPct val="0"/>
      </a:spcAft>
      <a:defRPr sz="1400" kern="1200">
        <a:solidFill>
          <a:srgbClr val="660000"/>
        </a:solidFill>
        <a:latin typeface="Verdana" pitchFamily="34" charset="0"/>
        <a:ea typeface="+mn-ea"/>
        <a:cs typeface="+mn-cs"/>
      </a:defRPr>
    </a:lvl2pPr>
    <a:lvl3pPr marL="914400" algn="ctr" rtl="0" fontAlgn="base">
      <a:spcBef>
        <a:spcPct val="50000"/>
      </a:spcBef>
      <a:spcAft>
        <a:spcPct val="0"/>
      </a:spcAft>
      <a:defRPr sz="1400" kern="1200">
        <a:solidFill>
          <a:srgbClr val="660000"/>
        </a:solidFill>
        <a:latin typeface="Verdana" pitchFamily="34" charset="0"/>
        <a:ea typeface="+mn-ea"/>
        <a:cs typeface="+mn-cs"/>
      </a:defRPr>
    </a:lvl3pPr>
    <a:lvl4pPr marL="1371600" algn="ctr" rtl="0" fontAlgn="base">
      <a:spcBef>
        <a:spcPct val="50000"/>
      </a:spcBef>
      <a:spcAft>
        <a:spcPct val="0"/>
      </a:spcAft>
      <a:defRPr sz="1400" kern="1200">
        <a:solidFill>
          <a:srgbClr val="660000"/>
        </a:solidFill>
        <a:latin typeface="Verdana" pitchFamily="34" charset="0"/>
        <a:ea typeface="+mn-ea"/>
        <a:cs typeface="+mn-cs"/>
      </a:defRPr>
    </a:lvl4pPr>
    <a:lvl5pPr marL="1828800" algn="ctr" rtl="0" fontAlgn="base">
      <a:spcBef>
        <a:spcPct val="50000"/>
      </a:spcBef>
      <a:spcAft>
        <a:spcPct val="0"/>
      </a:spcAft>
      <a:defRPr sz="1400" kern="1200">
        <a:solidFill>
          <a:srgbClr val="660000"/>
        </a:solidFill>
        <a:latin typeface="Verdana" pitchFamily="34" charset="0"/>
        <a:ea typeface="+mn-ea"/>
        <a:cs typeface="+mn-cs"/>
      </a:defRPr>
    </a:lvl5pPr>
    <a:lvl6pPr marL="2286000" algn="l" defTabSz="914400" rtl="0" eaLnBrk="1" latinLnBrk="0" hangingPunct="1">
      <a:defRPr sz="1400" kern="1200">
        <a:solidFill>
          <a:srgbClr val="660000"/>
        </a:solidFill>
        <a:latin typeface="Verdana" pitchFamily="34" charset="0"/>
        <a:ea typeface="+mn-ea"/>
        <a:cs typeface="+mn-cs"/>
      </a:defRPr>
    </a:lvl6pPr>
    <a:lvl7pPr marL="2743200" algn="l" defTabSz="914400" rtl="0" eaLnBrk="1" latinLnBrk="0" hangingPunct="1">
      <a:defRPr sz="1400" kern="1200">
        <a:solidFill>
          <a:srgbClr val="660000"/>
        </a:solidFill>
        <a:latin typeface="Verdana" pitchFamily="34" charset="0"/>
        <a:ea typeface="+mn-ea"/>
        <a:cs typeface="+mn-cs"/>
      </a:defRPr>
    </a:lvl7pPr>
    <a:lvl8pPr marL="3200400" algn="l" defTabSz="914400" rtl="0" eaLnBrk="1" latinLnBrk="0" hangingPunct="1">
      <a:defRPr sz="1400" kern="1200">
        <a:solidFill>
          <a:srgbClr val="660000"/>
        </a:solidFill>
        <a:latin typeface="Verdana" pitchFamily="34" charset="0"/>
        <a:ea typeface="+mn-ea"/>
        <a:cs typeface="+mn-cs"/>
      </a:defRPr>
    </a:lvl8pPr>
    <a:lvl9pPr marL="3657600" algn="l" defTabSz="914400" rtl="0" eaLnBrk="1" latinLnBrk="0" hangingPunct="1">
      <a:defRPr sz="1400" kern="1200">
        <a:solidFill>
          <a:srgbClr val="660000"/>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FFFF00"/>
    <a:srgbClr val="666699"/>
    <a:srgbClr val="FF3300"/>
    <a:srgbClr val="CCCC00"/>
    <a:srgbClr val="3A3F60"/>
    <a:srgbClr val="D1D2D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6702" autoAdjust="0"/>
    <p:restoredTop sz="99531" autoAdjust="0"/>
  </p:normalViewPr>
  <p:slideViewPr>
    <p:cSldViewPr>
      <p:cViewPr>
        <p:scale>
          <a:sx n="90" d="100"/>
          <a:sy n="90" d="100"/>
        </p:scale>
        <p:origin x="-7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948" y="300"/>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B8F7D-721A-4A26-B2D9-E6585772CA73}" type="doc">
      <dgm:prSet loTypeId="urn:microsoft.com/office/officeart/2005/8/layout/cycle6" loCatId="cycle" qsTypeId="urn:microsoft.com/office/officeart/2005/8/quickstyle/simple1" qsCatId="simple" csTypeId="urn:microsoft.com/office/officeart/2005/8/colors/accent2_4" csCatId="accent2" phldr="1"/>
      <dgm:spPr/>
      <dgm:t>
        <a:bodyPr/>
        <a:lstStyle/>
        <a:p>
          <a:endParaRPr lang="en-US"/>
        </a:p>
      </dgm:t>
    </dgm:pt>
    <dgm:pt modelId="{53EEA29F-C4F7-4B6C-9A2B-B7F9D674ACEB}">
      <dgm:prSet phldrT="[Text]"/>
      <dgm:spPr/>
      <dgm:t>
        <a:bodyPr/>
        <a:lstStyle/>
        <a:p>
          <a:r>
            <a:rPr lang="en-US" dirty="0" smtClean="0"/>
            <a:t>Test</a:t>
          </a:r>
          <a:endParaRPr lang="en-US" dirty="0"/>
        </a:p>
      </dgm:t>
    </dgm:pt>
    <dgm:pt modelId="{B6FAADBA-7CFA-42FB-9071-40B2EBF45FB7}" type="parTrans" cxnId="{6F5182A0-CCEF-43B5-A0BD-C11FD37719D9}">
      <dgm:prSet/>
      <dgm:spPr/>
      <dgm:t>
        <a:bodyPr/>
        <a:lstStyle/>
        <a:p>
          <a:endParaRPr lang="en-US"/>
        </a:p>
      </dgm:t>
    </dgm:pt>
    <dgm:pt modelId="{F989D42A-7603-4EA5-9B6D-9AF870DCB7B2}" type="sibTrans" cxnId="{6F5182A0-CCEF-43B5-A0BD-C11FD37719D9}">
      <dgm:prSet/>
      <dgm:spPr/>
      <dgm:t>
        <a:bodyPr/>
        <a:lstStyle/>
        <a:p>
          <a:endParaRPr lang="en-US"/>
        </a:p>
      </dgm:t>
    </dgm:pt>
    <dgm:pt modelId="{A9467742-5773-4E9D-82F8-5325A9B60E9D}">
      <dgm:prSet phldrT="[Text]"/>
      <dgm:spPr/>
      <dgm:t>
        <a:bodyPr/>
        <a:lstStyle/>
        <a:p>
          <a:r>
            <a:rPr lang="en-US" dirty="0" smtClean="0"/>
            <a:t>Analyze</a:t>
          </a:r>
          <a:endParaRPr lang="en-US" dirty="0"/>
        </a:p>
      </dgm:t>
    </dgm:pt>
    <dgm:pt modelId="{BAA5FD46-A5A7-4638-A20E-EC9CC4DB7551}" type="parTrans" cxnId="{14F950F4-80D2-45BD-8AF9-3FE73EA31DD6}">
      <dgm:prSet/>
      <dgm:spPr/>
      <dgm:t>
        <a:bodyPr/>
        <a:lstStyle/>
        <a:p>
          <a:endParaRPr lang="en-US"/>
        </a:p>
      </dgm:t>
    </dgm:pt>
    <dgm:pt modelId="{D2FF376F-D561-4C29-9F13-7A97FC053FBB}" type="sibTrans" cxnId="{14F950F4-80D2-45BD-8AF9-3FE73EA31DD6}">
      <dgm:prSet/>
      <dgm:spPr/>
      <dgm:t>
        <a:bodyPr/>
        <a:lstStyle/>
        <a:p>
          <a:endParaRPr lang="en-US"/>
        </a:p>
      </dgm:t>
    </dgm:pt>
    <dgm:pt modelId="{30CC020E-6730-48B3-873E-A6D4B598880A}">
      <dgm:prSet phldrT="[Text]"/>
      <dgm:spPr/>
      <dgm:t>
        <a:bodyPr/>
        <a:lstStyle/>
        <a:p>
          <a:r>
            <a:rPr lang="en-US" dirty="0" smtClean="0"/>
            <a:t>Fix</a:t>
          </a:r>
          <a:endParaRPr lang="en-US" dirty="0"/>
        </a:p>
      </dgm:t>
    </dgm:pt>
    <dgm:pt modelId="{51DB2C29-8A1D-4396-B2B3-DBCFF8AE0674}" type="parTrans" cxnId="{256F8A7D-1FCD-43D0-9176-388FF7091F46}">
      <dgm:prSet/>
      <dgm:spPr/>
      <dgm:t>
        <a:bodyPr/>
        <a:lstStyle/>
        <a:p>
          <a:endParaRPr lang="en-US"/>
        </a:p>
      </dgm:t>
    </dgm:pt>
    <dgm:pt modelId="{720D070E-2AF2-4F39-8AD8-BB723BC4D3DB}" type="sibTrans" cxnId="{256F8A7D-1FCD-43D0-9176-388FF7091F46}">
      <dgm:prSet/>
      <dgm:spPr/>
      <dgm:t>
        <a:bodyPr/>
        <a:lstStyle/>
        <a:p>
          <a:endParaRPr lang="en-US"/>
        </a:p>
      </dgm:t>
    </dgm:pt>
    <dgm:pt modelId="{5841C510-43E5-4339-A957-F3440E0E8C95}">
      <dgm:prSet phldrT="[Text]"/>
      <dgm:spPr/>
      <dgm:t>
        <a:bodyPr/>
        <a:lstStyle/>
        <a:p>
          <a:r>
            <a:rPr lang="en-US" dirty="0" smtClean="0"/>
            <a:t>Evaluate</a:t>
          </a:r>
          <a:endParaRPr lang="en-US" dirty="0"/>
        </a:p>
      </dgm:t>
    </dgm:pt>
    <dgm:pt modelId="{A9688D44-7183-41D7-8257-63ECB892EED1}" type="parTrans" cxnId="{A84F391E-6ADF-4AC4-82D9-36B9E8338BA5}">
      <dgm:prSet/>
      <dgm:spPr/>
      <dgm:t>
        <a:bodyPr/>
        <a:lstStyle/>
        <a:p>
          <a:endParaRPr lang="en-US"/>
        </a:p>
      </dgm:t>
    </dgm:pt>
    <dgm:pt modelId="{68BDC0AC-514B-4C51-93D8-271DCBC5B53D}" type="sibTrans" cxnId="{A84F391E-6ADF-4AC4-82D9-36B9E8338BA5}">
      <dgm:prSet/>
      <dgm:spPr/>
      <dgm:t>
        <a:bodyPr/>
        <a:lstStyle/>
        <a:p>
          <a:endParaRPr lang="en-US"/>
        </a:p>
      </dgm:t>
    </dgm:pt>
    <dgm:pt modelId="{D004A685-B630-44EE-84AF-28A28FD8FB7F}" type="pres">
      <dgm:prSet presAssocID="{2E5B8F7D-721A-4A26-B2D9-E6585772CA73}" presName="cycle" presStyleCnt="0">
        <dgm:presLayoutVars>
          <dgm:dir/>
          <dgm:resizeHandles val="exact"/>
        </dgm:presLayoutVars>
      </dgm:prSet>
      <dgm:spPr/>
      <dgm:t>
        <a:bodyPr/>
        <a:lstStyle/>
        <a:p>
          <a:endParaRPr lang="en-US"/>
        </a:p>
      </dgm:t>
    </dgm:pt>
    <dgm:pt modelId="{7F2DD2A0-32A4-4517-BA61-12EF6E17EBBC}" type="pres">
      <dgm:prSet presAssocID="{53EEA29F-C4F7-4B6C-9A2B-B7F9D674ACEB}" presName="node" presStyleLbl="node1" presStyleIdx="0" presStyleCnt="4">
        <dgm:presLayoutVars>
          <dgm:bulletEnabled val="1"/>
        </dgm:presLayoutVars>
      </dgm:prSet>
      <dgm:spPr/>
      <dgm:t>
        <a:bodyPr/>
        <a:lstStyle/>
        <a:p>
          <a:endParaRPr lang="en-US"/>
        </a:p>
      </dgm:t>
    </dgm:pt>
    <dgm:pt modelId="{273BF352-DFD9-49D8-828D-55A4086F3E2D}" type="pres">
      <dgm:prSet presAssocID="{53EEA29F-C4F7-4B6C-9A2B-B7F9D674ACEB}" presName="spNode" presStyleCnt="0"/>
      <dgm:spPr/>
    </dgm:pt>
    <dgm:pt modelId="{DDDEF670-00D0-475C-990F-557228E6D5E2}" type="pres">
      <dgm:prSet presAssocID="{F989D42A-7603-4EA5-9B6D-9AF870DCB7B2}" presName="sibTrans" presStyleLbl="sibTrans1D1" presStyleIdx="0" presStyleCnt="4"/>
      <dgm:spPr/>
      <dgm:t>
        <a:bodyPr/>
        <a:lstStyle/>
        <a:p>
          <a:endParaRPr lang="en-US"/>
        </a:p>
      </dgm:t>
    </dgm:pt>
    <dgm:pt modelId="{391E8C66-7FD7-4DB3-A5B0-80351588DF6C}" type="pres">
      <dgm:prSet presAssocID="{A9467742-5773-4E9D-82F8-5325A9B60E9D}" presName="node" presStyleLbl="node1" presStyleIdx="1" presStyleCnt="4">
        <dgm:presLayoutVars>
          <dgm:bulletEnabled val="1"/>
        </dgm:presLayoutVars>
      </dgm:prSet>
      <dgm:spPr/>
      <dgm:t>
        <a:bodyPr/>
        <a:lstStyle/>
        <a:p>
          <a:endParaRPr lang="en-US"/>
        </a:p>
      </dgm:t>
    </dgm:pt>
    <dgm:pt modelId="{37E42AE2-18CB-4452-AFA6-15667F4FEB2A}" type="pres">
      <dgm:prSet presAssocID="{A9467742-5773-4E9D-82F8-5325A9B60E9D}" presName="spNode" presStyleCnt="0"/>
      <dgm:spPr/>
    </dgm:pt>
    <dgm:pt modelId="{8104465C-D903-4761-A537-77173E6FD99F}" type="pres">
      <dgm:prSet presAssocID="{D2FF376F-D561-4C29-9F13-7A97FC053FBB}" presName="sibTrans" presStyleLbl="sibTrans1D1" presStyleIdx="1" presStyleCnt="4"/>
      <dgm:spPr/>
      <dgm:t>
        <a:bodyPr/>
        <a:lstStyle/>
        <a:p>
          <a:endParaRPr lang="en-US"/>
        </a:p>
      </dgm:t>
    </dgm:pt>
    <dgm:pt modelId="{AF25C10A-7730-4A3D-B660-88A87021B4F4}" type="pres">
      <dgm:prSet presAssocID="{30CC020E-6730-48B3-873E-A6D4B598880A}" presName="node" presStyleLbl="node1" presStyleIdx="2" presStyleCnt="4">
        <dgm:presLayoutVars>
          <dgm:bulletEnabled val="1"/>
        </dgm:presLayoutVars>
      </dgm:prSet>
      <dgm:spPr/>
      <dgm:t>
        <a:bodyPr/>
        <a:lstStyle/>
        <a:p>
          <a:endParaRPr lang="en-US"/>
        </a:p>
      </dgm:t>
    </dgm:pt>
    <dgm:pt modelId="{D6B31C7A-E425-491D-9E35-36154265D9BA}" type="pres">
      <dgm:prSet presAssocID="{30CC020E-6730-48B3-873E-A6D4B598880A}" presName="spNode" presStyleCnt="0"/>
      <dgm:spPr/>
    </dgm:pt>
    <dgm:pt modelId="{809F2D0F-B89A-4F8E-A60A-D8EB286A3DDB}" type="pres">
      <dgm:prSet presAssocID="{720D070E-2AF2-4F39-8AD8-BB723BC4D3DB}" presName="sibTrans" presStyleLbl="sibTrans1D1" presStyleIdx="2" presStyleCnt="4"/>
      <dgm:spPr/>
      <dgm:t>
        <a:bodyPr/>
        <a:lstStyle/>
        <a:p>
          <a:endParaRPr lang="en-US"/>
        </a:p>
      </dgm:t>
    </dgm:pt>
    <dgm:pt modelId="{08E0EAA9-BB3E-4A11-BCB1-B399952D6419}" type="pres">
      <dgm:prSet presAssocID="{5841C510-43E5-4339-A957-F3440E0E8C95}" presName="node" presStyleLbl="node1" presStyleIdx="3" presStyleCnt="4">
        <dgm:presLayoutVars>
          <dgm:bulletEnabled val="1"/>
        </dgm:presLayoutVars>
      </dgm:prSet>
      <dgm:spPr/>
      <dgm:t>
        <a:bodyPr/>
        <a:lstStyle/>
        <a:p>
          <a:endParaRPr lang="en-US"/>
        </a:p>
      </dgm:t>
    </dgm:pt>
    <dgm:pt modelId="{58F7DB74-2375-4E24-BF14-FBE9115F5F1B}" type="pres">
      <dgm:prSet presAssocID="{5841C510-43E5-4339-A957-F3440E0E8C95}" presName="spNode" presStyleCnt="0"/>
      <dgm:spPr/>
    </dgm:pt>
    <dgm:pt modelId="{9734D3AA-F49E-47FE-BC9C-77EB813982EB}" type="pres">
      <dgm:prSet presAssocID="{68BDC0AC-514B-4C51-93D8-271DCBC5B53D}" presName="sibTrans" presStyleLbl="sibTrans1D1" presStyleIdx="3" presStyleCnt="4"/>
      <dgm:spPr/>
      <dgm:t>
        <a:bodyPr/>
        <a:lstStyle/>
        <a:p>
          <a:endParaRPr lang="en-US"/>
        </a:p>
      </dgm:t>
    </dgm:pt>
  </dgm:ptLst>
  <dgm:cxnLst>
    <dgm:cxn modelId="{5EBE260B-3D99-42A5-80A6-2BAF309F2E87}" type="presOf" srcId="{D2FF376F-D561-4C29-9F13-7A97FC053FBB}" destId="{8104465C-D903-4761-A537-77173E6FD99F}" srcOrd="0" destOrd="0" presId="urn:microsoft.com/office/officeart/2005/8/layout/cycle6"/>
    <dgm:cxn modelId="{11FE02C4-0A14-472B-97E2-BFC7A60BD8C1}" type="presOf" srcId="{F989D42A-7603-4EA5-9B6D-9AF870DCB7B2}" destId="{DDDEF670-00D0-475C-990F-557228E6D5E2}" srcOrd="0" destOrd="0" presId="urn:microsoft.com/office/officeart/2005/8/layout/cycle6"/>
    <dgm:cxn modelId="{223EF2AC-C425-4983-A460-25E321A42BAE}" type="presOf" srcId="{720D070E-2AF2-4F39-8AD8-BB723BC4D3DB}" destId="{809F2D0F-B89A-4F8E-A60A-D8EB286A3DDB}" srcOrd="0" destOrd="0" presId="urn:microsoft.com/office/officeart/2005/8/layout/cycle6"/>
    <dgm:cxn modelId="{256F8A7D-1FCD-43D0-9176-388FF7091F46}" srcId="{2E5B8F7D-721A-4A26-B2D9-E6585772CA73}" destId="{30CC020E-6730-48B3-873E-A6D4B598880A}" srcOrd="2" destOrd="0" parTransId="{51DB2C29-8A1D-4396-B2B3-DBCFF8AE0674}" sibTransId="{720D070E-2AF2-4F39-8AD8-BB723BC4D3DB}"/>
    <dgm:cxn modelId="{1DB70548-4238-4A1B-A8EF-EE53C50E9D01}" type="presOf" srcId="{5841C510-43E5-4339-A957-F3440E0E8C95}" destId="{08E0EAA9-BB3E-4A11-BCB1-B399952D6419}" srcOrd="0" destOrd="0" presId="urn:microsoft.com/office/officeart/2005/8/layout/cycle6"/>
    <dgm:cxn modelId="{422D9F9B-2A86-4380-A641-852B59295CDF}" type="presOf" srcId="{53EEA29F-C4F7-4B6C-9A2B-B7F9D674ACEB}" destId="{7F2DD2A0-32A4-4517-BA61-12EF6E17EBBC}" srcOrd="0" destOrd="0" presId="urn:microsoft.com/office/officeart/2005/8/layout/cycle6"/>
    <dgm:cxn modelId="{C282B7BD-314C-4511-A201-18FE36BC16BD}" type="presOf" srcId="{A9467742-5773-4E9D-82F8-5325A9B60E9D}" destId="{391E8C66-7FD7-4DB3-A5B0-80351588DF6C}" srcOrd="0" destOrd="0" presId="urn:microsoft.com/office/officeart/2005/8/layout/cycle6"/>
    <dgm:cxn modelId="{9D342016-7883-42DF-8EAB-08F7AFA0FC43}" type="presOf" srcId="{2E5B8F7D-721A-4A26-B2D9-E6585772CA73}" destId="{D004A685-B630-44EE-84AF-28A28FD8FB7F}" srcOrd="0" destOrd="0" presId="urn:microsoft.com/office/officeart/2005/8/layout/cycle6"/>
    <dgm:cxn modelId="{A84F391E-6ADF-4AC4-82D9-36B9E8338BA5}" srcId="{2E5B8F7D-721A-4A26-B2D9-E6585772CA73}" destId="{5841C510-43E5-4339-A957-F3440E0E8C95}" srcOrd="3" destOrd="0" parTransId="{A9688D44-7183-41D7-8257-63ECB892EED1}" sibTransId="{68BDC0AC-514B-4C51-93D8-271DCBC5B53D}"/>
    <dgm:cxn modelId="{6F5182A0-CCEF-43B5-A0BD-C11FD37719D9}" srcId="{2E5B8F7D-721A-4A26-B2D9-E6585772CA73}" destId="{53EEA29F-C4F7-4B6C-9A2B-B7F9D674ACEB}" srcOrd="0" destOrd="0" parTransId="{B6FAADBA-7CFA-42FB-9071-40B2EBF45FB7}" sibTransId="{F989D42A-7603-4EA5-9B6D-9AF870DCB7B2}"/>
    <dgm:cxn modelId="{8C005973-B52D-4F45-B4F7-6FD0ED93684A}" type="presOf" srcId="{68BDC0AC-514B-4C51-93D8-271DCBC5B53D}" destId="{9734D3AA-F49E-47FE-BC9C-77EB813982EB}" srcOrd="0" destOrd="0" presId="urn:microsoft.com/office/officeart/2005/8/layout/cycle6"/>
    <dgm:cxn modelId="{9E6B02C0-50A1-4430-9AD1-4D0CEF6BDA79}" type="presOf" srcId="{30CC020E-6730-48B3-873E-A6D4B598880A}" destId="{AF25C10A-7730-4A3D-B660-88A87021B4F4}" srcOrd="0" destOrd="0" presId="urn:microsoft.com/office/officeart/2005/8/layout/cycle6"/>
    <dgm:cxn modelId="{14F950F4-80D2-45BD-8AF9-3FE73EA31DD6}" srcId="{2E5B8F7D-721A-4A26-B2D9-E6585772CA73}" destId="{A9467742-5773-4E9D-82F8-5325A9B60E9D}" srcOrd="1" destOrd="0" parTransId="{BAA5FD46-A5A7-4638-A20E-EC9CC4DB7551}" sibTransId="{D2FF376F-D561-4C29-9F13-7A97FC053FBB}"/>
    <dgm:cxn modelId="{D0A56AD5-1312-4C89-A837-39AC759FE963}" type="presParOf" srcId="{D004A685-B630-44EE-84AF-28A28FD8FB7F}" destId="{7F2DD2A0-32A4-4517-BA61-12EF6E17EBBC}" srcOrd="0" destOrd="0" presId="urn:microsoft.com/office/officeart/2005/8/layout/cycle6"/>
    <dgm:cxn modelId="{F9B72E3F-6B3D-41E8-A1B9-CFA49E5687B6}" type="presParOf" srcId="{D004A685-B630-44EE-84AF-28A28FD8FB7F}" destId="{273BF352-DFD9-49D8-828D-55A4086F3E2D}" srcOrd="1" destOrd="0" presId="urn:microsoft.com/office/officeart/2005/8/layout/cycle6"/>
    <dgm:cxn modelId="{146ED100-B707-4A09-8BE0-50BE4C0C2FBA}" type="presParOf" srcId="{D004A685-B630-44EE-84AF-28A28FD8FB7F}" destId="{DDDEF670-00D0-475C-990F-557228E6D5E2}" srcOrd="2" destOrd="0" presId="urn:microsoft.com/office/officeart/2005/8/layout/cycle6"/>
    <dgm:cxn modelId="{E77A70D6-808D-4531-B9E0-B8E60DD8A313}" type="presParOf" srcId="{D004A685-B630-44EE-84AF-28A28FD8FB7F}" destId="{391E8C66-7FD7-4DB3-A5B0-80351588DF6C}" srcOrd="3" destOrd="0" presId="urn:microsoft.com/office/officeart/2005/8/layout/cycle6"/>
    <dgm:cxn modelId="{CB060766-36CA-490C-A79F-F8BD19CF0D69}" type="presParOf" srcId="{D004A685-B630-44EE-84AF-28A28FD8FB7F}" destId="{37E42AE2-18CB-4452-AFA6-15667F4FEB2A}" srcOrd="4" destOrd="0" presId="urn:microsoft.com/office/officeart/2005/8/layout/cycle6"/>
    <dgm:cxn modelId="{7B394797-ED8C-4129-BE58-1D12F3326F1E}" type="presParOf" srcId="{D004A685-B630-44EE-84AF-28A28FD8FB7F}" destId="{8104465C-D903-4761-A537-77173E6FD99F}" srcOrd="5" destOrd="0" presId="urn:microsoft.com/office/officeart/2005/8/layout/cycle6"/>
    <dgm:cxn modelId="{96F51CF1-12B1-4604-8C19-E9FB0D5704B6}" type="presParOf" srcId="{D004A685-B630-44EE-84AF-28A28FD8FB7F}" destId="{AF25C10A-7730-4A3D-B660-88A87021B4F4}" srcOrd="6" destOrd="0" presId="urn:microsoft.com/office/officeart/2005/8/layout/cycle6"/>
    <dgm:cxn modelId="{19FB81AE-4B34-4EFC-8B6F-02A559AB493B}" type="presParOf" srcId="{D004A685-B630-44EE-84AF-28A28FD8FB7F}" destId="{D6B31C7A-E425-491D-9E35-36154265D9BA}" srcOrd="7" destOrd="0" presId="urn:microsoft.com/office/officeart/2005/8/layout/cycle6"/>
    <dgm:cxn modelId="{DA2E4DA0-216D-4378-8674-4F06FC1C6338}" type="presParOf" srcId="{D004A685-B630-44EE-84AF-28A28FD8FB7F}" destId="{809F2D0F-B89A-4F8E-A60A-D8EB286A3DDB}" srcOrd="8" destOrd="0" presId="urn:microsoft.com/office/officeart/2005/8/layout/cycle6"/>
    <dgm:cxn modelId="{88658623-211F-4592-B387-6F82390BEB8C}" type="presParOf" srcId="{D004A685-B630-44EE-84AF-28A28FD8FB7F}" destId="{08E0EAA9-BB3E-4A11-BCB1-B399952D6419}" srcOrd="9" destOrd="0" presId="urn:microsoft.com/office/officeart/2005/8/layout/cycle6"/>
    <dgm:cxn modelId="{BD0DDD25-7BCE-4A40-B27C-33C9A33F76E5}" type="presParOf" srcId="{D004A685-B630-44EE-84AF-28A28FD8FB7F}" destId="{58F7DB74-2375-4E24-BF14-FBE9115F5F1B}" srcOrd="10" destOrd="0" presId="urn:microsoft.com/office/officeart/2005/8/layout/cycle6"/>
    <dgm:cxn modelId="{8EC8C570-5E24-42DF-BF43-F5031F83FBCA}" type="presParOf" srcId="{D004A685-B630-44EE-84AF-28A28FD8FB7F}" destId="{9734D3AA-F49E-47FE-BC9C-77EB813982EB}" srcOrd="11" destOrd="0" presId="urn:microsoft.com/office/officeart/2005/8/layout/cycle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76B8DC-5D88-4D21-B58D-CC20FF438498}" type="doc">
      <dgm:prSet loTypeId="urn:microsoft.com/office/officeart/2005/8/layout/cycle8" loCatId="cycle" qsTypeId="urn:microsoft.com/office/officeart/2005/8/quickstyle/3d1" qsCatId="3D" csTypeId="urn:microsoft.com/office/officeart/2005/8/colors/accent4_4" csCatId="accent4" phldr="1"/>
      <dgm:spPr/>
      <dgm:t>
        <a:bodyPr/>
        <a:lstStyle/>
        <a:p>
          <a:endParaRPr lang="en-US"/>
        </a:p>
      </dgm:t>
    </dgm:pt>
    <dgm:pt modelId="{6F86D4A8-AC36-4478-9C69-3AB01DBBF570}">
      <dgm:prSet phldrT="[Text]"/>
      <dgm:spPr/>
      <dgm:t>
        <a:bodyPr/>
        <a:lstStyle/>
        <a:p>
          <a:r>
            <a:rPr lang="en-US" dirty="0" smtClean="0"/>
            <a:t>Cost</a:t>
          </a:r>
          <a:endParaRPr lang="en-US" dirty="0"/>
        </a:p>
      </dgm:t>
    </dgm:pt>
    <dgm:pt modelId="{E60217DD-1D14-41CF-BC1D-0D0D3A35B4C6}" type="parTrans" cxnId="{C64DB412-F87D-4A22-AF17-5CC49376CFC7}">
      <dgm:prSet/>
      <dgm:spPr/>
      <dgm:t>
        <a:bodyPr/>
        <a:lstStyle/>
        <a:p>
          <a:endParaRPr lang="en-US"/>
        </a:p>
      </dgm:t>
    </dgm:pt>
    <dgm:pt modelId="{C960878B-3775-43C2-9006-07020EB200BB}" type="sibTrans" cxnId="{C64DB412-F87D-4A22-AF17-5CC49376CFC7}">
      <dgm:prSet/>
      <dgm:spPr/>
      <dgm:t>
        <a:bodyPr/>
        <a:lstStyle/>
        <a:p>
          <a:endParaRPr lang="en-US"/>
        </a:p>
      </dgm:t>
    </dgm:pt>
    <dgm:pt modelId="{CF3CE021-1B30-4AA5-AFCC-8C93D9D15636}">
      <dgm:prSet phldrT="[Text]"/>
      <dgm:spPr/>
      <dgm:t>
        <a:bodyPr/>
        <a:lstStyle/>
        <a:p>
          <a:r>
            <a:rPr lang="en-US" dirty="0" smtClean="0"/>
            <a:t>Schedule</a:t>
          </a:r>
          <a:endParaRPr lang="en-US" dirty="0"/>
        </a:p>
      </dgm:t>
    </dgm:pt>
    <dgm:pt modelId="{A5175530-943F-4906-9E3D-A427119246BE}" type="parTrans" cxnId="{B3C5B692-B20D-4B5E-A11D-D77F65B05490}">
      <dgm:prSet/>
      <dgm:spPr/>
      <dgm:t>
        <a:bodyPr/>
        <a:lstStyle/>
        <a:p>
          <a:endParaRPr lang="en-US"/>
        </a:p>
      </dgm:t>
    </dgm:pt>
    <dgm:pt modelId="{F8C786CC-C6AE-4154-AF70-58D5F2E95C12}" type="sibTrans" cxnId="{B3C5B692-B20D-4B5E-A11D-D77F65B05490}">
      <dgm:prSet/>
      <dgm:spPr/>
      <dgm:t>
        <a:bodyPr/>
        <a:lstStyle/>
        <a:p>
          <a:endParaRPr lang="en-US"/>
        </a:p>
      </dgm:t>
    </dgm:pt>
    <dgm:pt modelId="{3E4F852E-4EBE-4811-AD56-889892670DF3}">
      <dgm:prSet phldrT="[Text]"/>
      <dgm:spPr/>
      <dgm:t>
        <a:bodyPr/>
        <a:lstStyle/>
        <a:p>
          <a:r>
            <a:rPr lang="en-US" dirty="0" smtClean="0"/>
            <a:t>Capability</a:t>
          </a:r>
          <a:endParaRPr lang="en-US" dirty="0"/>
        </a:p>
      </dgm:t>
    </dgm:pt>
    <dgm:pt modelId="{84BB031F-229D-44F7-B17A-74C7A56AFE9E}" type="parTrans" cxnId="{F64D33A0-737D-4DD5-9C2C-AE4B90E13927}">
      <dgm:prSet/>
      <dgm:spPr/>
      <dgm:t>
        <a:bodyPr/>
        <a:lstStyle/>
        <a:p>
          <a:endParaRPr lang="en-US"/>
        </a:p>
      </dgm:t>
    </dgm:pt>
    <dgm:pt modelId="{A47B2116-55CD-47D8-AD34-68AC70BA6763}" type="sibTrans" cxnId="{F64D33A0-737D-4DD5-9C2C-AE4B90E13927}">
      <dgm:prSet/>
      <dgm:spPr/>
      <dgm:t>
        <a:bodyPr/>
        <a:lstStyle/>
        <a:p>
          <a:endParaRPr lang="en-US"/>
        </a:p>
      </dgm:t>
    </dgm:pt>
    <dgm:pt modelId="{A531C1AF-1FF2-4224-A7AC-19D1C4C063CE}" type="pres">
      <dgm:prSet presAssocID="{C276B8DC-5D88-4D21-B58D-CC20FF438498}" presName="compositeShape" presStyleCnt="0">
        <dgm:presLayoutVars>
          <dgm:chMax val="7"/>
          <dgm:dir/>
          <dgm:resizeHandles val="exact"/>
        </dgm:presLayoutVars>
      </dgm:prSet>
      <dgm:spPr/>
      <dgm:t>
        <a:bodyPr/>
        <a:lstStyle/>
        <a:p>
          <a:endParaRPr lang="en-US"/>
        </a:p>
      </dgm:t>
    </dgm:pt>
    <dgm:pt modelId="{3ED90B15-4E80-4606-A492-B369176672BE}" type="pres">
      <dgm:prSet presAssocID="{C276B8DC-5D88-4D21-B58D-CC20FF438498}" presName="wedge1" presStyleLbl="node1" presStyleIdx="0" presStyleCnt="3"/>
      <dgm:spPr/>
      <dgm:t>
        <a:bodyPr/>
        <a:lstStyle/>
        <a:p>
          <a:endParaRPr lang="en-US"/>
        </a:p>
      </dgm:t>
    </dgm:pt>
    <dgm:pt modelId="{342CC29D-21D9-4367-BF20-6D3F37DA00BF}" type="pres">
      <dgm:prSet presAssocID="{C276B8DC-5D88-4D21-B58D-CC20FF438498}" presName="dummy1a" presStyleCnt="0"/>
      <dgm:spPr/>
    </dgm:pt>
    <dgm:pt modelId="{61EB75C7-2D12-47A1-9F5F-487AAA0E182D}" type="pres">
      <dgm:prSet presAssocID="{C276B8DC-5D88-4D21-B58D-CC20FF438498}" presName="dummy1b" presStyleCnt="0"/>
      <dgm:spPr/>
    </dgm:pt>
    <dgm:pt modelId="{6903DF7D-FAEC-4C7C-BF1A-C0A091597604}" type="pres">
      <dgm:prSet presAssocID="{C276B8DC-5D88-4D21-B58D-CC20FF438498}" presName="wedge1Tx" presStyleLbl="node1" presStyleIdx="0" presStyleCnt="3">
        <dgm:presLayoutVars>
          <dgm:chMax val="0"/>
          <dgm:chPref val="0"/>
          <dgm:bulletEnabled val="1"/>
        </dgm:presLayoutVars>
      </dgm:prSet>
      <dgm:spPr/>
      <dgm:t>
        <a:bodyPr/>
        <a:lstStyle/>
        <a:p>
          <a:endParaRPr lang="en-US"/>
        </a:p>
      </dgm:t>
    </dgm:pt>
    <dgm:pt modelId="{FDD61395-2A3D-47D7-B1BB-ED4C079FAF3F}" type="pres">
      <dgm:prSet presAssocID="{C276B8DC-5D88-4D21-B58D-CC20FF438498}" presName="wedge2" presStyleLbl="node1" presStyleIdx="1" presStyleCnt="3"/>
      <dgm:spPr/>
      <dgm:t>
        <a:bodyPr/>
        <a:lstStyle/>
        <a:p>
          <a:endParaRPr lang="en-US"/>
        </a:p>
      </dgm:t>
    </dgm:pt>
    <dgm:pt modelId="{A6901E31-3CAA-4E08-94DE-A8FF605327BA}" type="pres">
      <dgm:prSet presAssocID="{C276B8DC-5D88-4D21-B58D-CC20FF438498}" presName="dummy2a" presStyleCnt="0"/>
      <dgm:spPr/>
    </dgm:pt>
    <dgm:pt modelId="{79B6543B-3B4D-4109-A70A-2038A80D469F}" type="pres">
      <dgm:prSet presAssocID="{C276B8DC-5D88-4D21-B58D-CC20FF438498}" presName="dummy2b" presStyleCnt="0"/>
      <dgm:spPr/>
    </dgm:pt>
    <dgm:pt modelId="{FD90F7A3-29D5-41DB-A632-BD2DDCAF9DC2}" type="pres">
      <dgm:prSet presAssocID="{C276B8DC-5D88-4D21-B58D-CC20FF438498}" presName="wedge2Tx" presStyleLbl="node1" presStyleIdx="1" presStyleCnt="3">
        <dgm:presLayoutVars>
          <dgm:chMax val="0"/>
          <dgm:chPref val="0"/>
          <dgm:bulletEnabled val="1"/>
        </dgm:presLayoutVars>
      </dgm:prSet>
      <dgm:spPr/>
      <dgm:t>
        <a:bodyPr/>
        <a:lstStyle/>
        <a:p>
          <a:endParaRPr lang="en-US"/>
        </a:p>
      </dgm:t>
    </dgm:pt>
    <dgm:pt modelId="{20C94F0D-1DDA-4BBD-9B55-2743413DCCB0}" type="pres">
      <dgm:prSet presAssocID="{C276B8DC-5D88-4D21-B58D-CC20FF438498}" presName="wedge3" presStyleLbl="node1" presStyleIdx="2" presStyleCnt="3"/>
      <dgm:spPr/>
      <dgm:t>
        <a:bodyPr/>
        <a:lstStyle/>
        <a:p>
          <a:endParaRPr lang="en-US"/>
        </a:p>
      </dgm:t>
    </dgm:pt>
    <dgm:pt modelId="{23123AD2-4109-45F2-8B3E-36AA5506EB3F}" type="pres">
      <dgm:prSet presAssocID="{C276B8DC-5D88-4D21-B58D-CC20FF438498}" presName="dummy3a" presStyleCnt="0"/>
      <dgm:spPr/>
    </dgm:pt>
    <dgm:pt modelId="{A2CEACF3-71A4-44C9-AAAA-EFF3EC95D3D6}" type="pres">
      <dgm:prSet presAssocID="{C276B8DC-5D88-4D21-B58D-CC20FF438498}" presName="dummy3b" presStyleCnt="0"/>
      <dgm:spPr/>
    </dgm:pt>
    <dgm:pt modelId="{79A1639D-1A51-4CC2-B1FC-0154EA1DFD4C}" type="pres">
      <dgm:prSet presAssocID="{C276B8DC-5D88-4D21-B58D-CC20FF438498}" presName="wedge3Tx" presStyleLbl="node1" presStyleIdx="2" presStyleCnt="3">
        <dgm:presLayoutVars>
          <dgm:chMax val="0"/>
          <dgm:chPref val="0"/>
          <dgm:bulletEnabled val="1"/>
        </dgm:presLayoutVars>
      </dgm:prSet>
      <dgm:spPr/>
      <dgm:t>
        <a:bodyPr/>
        <a:lstStyle/>
        <a:p>
          <a:endParaRPr lang="en-US"/>
        </a:p>
      </dgm:t>
    </dgm:pt>
    <dgm:pt modelId="{C12683FE-54E9-476A-ACA0-37251DEF35D3}" type="pres">
      <dgm:prSet presAssocID="{C960878B-3775-43C2-9006-07020EB200BB}" presName="arrowWedge1" presStyleLbl="fgSibTrans2D1" presStyleIdx="0" presStyleCnt="3"/>
      <dgm:spPr/>
    </dgm:pt>
    <dgm:pt modelId="{24C38314-8A0A-4BFC-A607-C1C08E4E4392}" type="pres">
      <dgm:prSet presAssocID="{F8C786CC-C6AE-4154-AF70-58D5F2E95C12}" presName="arrowWedge2" presStyleLbl="fgSibTrans2D1" presStyleIdx="1" presStyleCnt="3"/>
      <dgm:spPr/>
    </dgm:pt>
    <dgm:pt modelId="{742EE970-54AB-4F45-A6AC-B11C4AB7BE15}" type="pres">
      <dgm:prSet presAssocID="{A47B2116-55CD-47D8-AD34-68AC70BA6763}" presName="arrowWedge3" presStyleLbl="fgSibTrans2D1" presStyleIdx="2" presStyleCnt="3"/>
      <dgm:spPr/>
    </dgm:pt>
  </dgm:ptLst>
  <dgm:cxnLst>
    <dgm:cxn modelId="{CCCD5B0B-63C8-4C6E-AFD6-B0D60290E52A}" type="presOf" srcId="{6F86D4A8-AC36-4478-9C69-3AB01DBBF570}" destId="{3ED90B15-4E80-4606-A492-B369176672BE}" srcOrd="0" destOrd="0" presId="urn:microsoft.com/office/officeart/2005/8/layout/cycle8"/>
    <dgm:cxn modelId="{F64D33A0-737D-4DD5-9C2C-AE4B90E13927}" srcId="{C276B8DC-5D88-4D21-B58D-CC20FF438498}" destId="{3E4F852E-4EBE-4811-AD56-889892670DF3}" srcOrd="2" destOrd="0" parTransId="{84BB031F-229D-44F7-B17A-74C7A56AFE9E}" sibTransId="{A47B2116-55CD-47D8-AD34-68AC70BA6763}"/>
    <dgm:cxn modelId="{B3C5B692-B20D-4B5E-A11D-D77F65B05490}" srcId="{C276B8DC-5D88-4D21-B58D-CC20FF438498}" destId="{CF3CE021-1B30-4AA5-AFCC-8C93D9D15636}" srcOrd="1" destOrd="0" parTransId="{A5175530-943F-4906-9E3D-A427119246BE}" sibTransId="{F8C786CC-C6AE-4154-AF70-58D5F2E95C12}"/>
    <dgm:cxn modelId="{C64DB412-F87D-4A22-AF17-5CC49376CFC7}" srcId="{C276B8DC-5D88-4D21-B58D-CC20FF438498}" destId="{6F86D4A8-AC36-4478-9C69-3AB01DBBF570}" srcOrd="0" destOrd="0" parTransId="{E60217DD-1D14-41CF-BC1D-0D0D3A35B4C6}" sibTransId="{C960878B-3775-43C2-9006-07020EB200BB}"/>
    <dgm:cxn modelId="{4BC9F279-E5FD-4DFE-9714-EA0CED7E892F}" type="presOf" srcId="{3E4F852E-4EBE-4811-AD56-889892670DF3}" destId="{79A1639D-1A51-4CC2-B1FC-0154EA1DFD4C}" srcOrd="1" destOrd="0" presId="urn:microsoft.com/office/officeart/2005/8/layout/cycle8"/>
    <dgm:cxn modelId="{B522B0A5-8798-4D58-95D4-FEDCD9A496A1}" type="presOf" srcId="{CF3CE021-1B30-4AA5-AFCC-8C93D9D15636}" destId="{FD90F7A3-29D5-41DB-A632-BD2DDCAF9DC2}" srcOrd="1" destOrd="0" presId="urn:microsoft.com/office/officeart/2005/8/layout/cycle8"/>
    <dgm:cxn modelId="{656C3267-0DBA-4D94-B594-4B4A4707A4C1}" type="presOf" srcId="{6F86D4A8-AC36-4478-9C69-3AB01DBBF570}" destId="{6903DF7D-FAEC-4C7C-BF1A-C0A091597604}" srcOrd="1" destOrd="0" presId="urn:microsoft.com/office/officeart/2005/8/layout/cycle8"/>
    <dgm:cxn modelId="{248B96FE-17A6-47B9-ACE6-D8EEEB092F5B}" type="presOf" srcId="{C276B8DC-5D88-4D21-B58D-CC20FF438498}" destId="{A531C1AF-1FF2-4224-A7AC-19D1C4C063CE}" srcOrd="0" destOrd="0" presId="urn:microsoft.com/office/officeart/2005/8/layout/cycle8"/>
    <dgm:cxn modelId="{6953A8B8-2F48-46AE-9710-F0482512AB44}" type="presOf" srcId="{CF3CE021-1B30-4AA5-AFCC-8C93D9D15636}" destId="{FDD61395-2A3D-47D7-B1BB-ED4C079FAF3F}" srcOrd="0" destOrd="0" presId="urn:microsoft.com/office/officeart/2005/8/layout/cycle8"/>
    <dgm:cxn modelId="{910ECB46-CCEF-4770-B3A7-C9884B8A538E}" type="presOf" srcId="{3E4F852E-4EBE-4811-AD56-889892670DF3}" destId="{20C94F0D-1DDA-4BBD-9B55-2743413DCCB0}" srcOrd="0" destOrd="0" presId="urn:microsoft.com/office/officeart/2005/8/layout/cycle8"/>
    <dgm:cxn modelId="{56774BB8-5A25-446A-8640-C3229C5D9EE1}" type="presParOf" srcId="{A531C1AF-1FF2-4224-A7AC-19D1C4C063CE}" destId="{3ED90B15-4E80-4606-A492-B369176672BE}" srcOrd="0" destOrd="0" presId="urn:microsoft.com/office/officeart/2005/8/layout/cycle8"/>
    <dgm:cxn modelId="{BC14D14D-BD8D-458E-83D2-212F77B3EC6D}" type="presParOf" srcId="{A531C1AF-1FF2-4224-A7AC-19D1C4C063CE}" destId="{342CC29D-21D9-4367-BF20-6D3F37DA00BF}" srcOrd="1" destOrd="0" presId="urn:microsoft.com/office/officeart/2005/8/layout/cycle8"/>
    <dgm:cxn modelId="{6BF701D2-2A19-4B89-98A1-21A5C95277AE}" type="presParOf" srcId="{A531C1AF-1FF2-4224-A7AC-19D1C4C063CE}" destId="{61EB75C7-2D12-47A1-9F5F-487AAA0E182D}" srcOrd="2" destOrd="0" presId="urn:microsoft.com/office/officeart/2005/8/layout/cycle8"/>
    <dgm:cxn modelId="{53EB1FBF-DFAF-4EC8-8BF0-BAEAC2A5CCED}" type="presParOf" srcId="{A531C1AF-1FF2-4224-A7AC-19D1C4C063CE}" destId="{6903DF7D-FAEC-4C7C-BF1A-C0A091597604}" srcOrd="3" destOrd="0" presId="urn:microsoft.com/office/officeart/2005/8/layout/cycle8"/>
    <dgm:cxn modelId="{1B2A69CC-DBE6-44A8-9E40-C06EB0CB9251}" type="presParOf" srcId="{A531C1AF-1FF2-4224-A7AC-19D1C4C063CE}" destId="{FDD61395-2A3D-47D7-B1BB-ED4C079FAF3F}" srcOrd="4" destOrd="0" presId="urn:microsoft.com/office/officeart/2005/8/layout/cycle8"/>
    <dgm:cxn modelId="{95CC8026-4F49-4FD8-B01F-E6C4578A09CB}" type="presParOf" srcId="{A531C1AF-1FF2-4224-A7AC-19D1C4C063CE}" destId="{A6901E31-3CAA-4E08-94DE-A8FF605327BA}" srcOrd="5" destOrd="0" presId="urn:microsoft.com/office/officeart/2005/8/layout/cycle8"/>
    <dgm:cxn modelId="{11033485-FF50-45EC-AFB0-F33BE69ECAF4}" type="presParOf" srcId="{A531C1AF-1FF2-4224-A7AC-19D1C4C063CE}" destId="{79B6543B-3B4D-4109-A70A-2038A80D469F}" srcOrd="6" destOrd="0" presId="urn:microsoft.com/office/officeart/2005/8/layout/cycle8"/>
    <dgm:cxn modelId="{F218EE2D-5B23-4693-A0E7-B1DA97100F49}" type="presParOf" srcId="{A531C1AF-1FF2-4224-A7AC-19D1C4C063CE}" destId="{FD90F7A3-29D5-41DB-A632-BD2DDCAF9DC2}" srcOrd="7" destOrd="0" presId="urn:microsoft.com/office/officeart/2005/8/layout/cycle8"/>
    <dgm:cxn modelId="{6C16CACE-4EE0-41DA-833D-4A9FA11F35D7}" type="presParOf" srcId="{A531C1AF-1FF2-4224-A7AC-19D1C4C063CE}" destId="{20C94F0D-1DDA-4BBD-9B55-2743413DCCB0}" srcOrd="8" destOrd="0" presId="urn:microsoft.com/office/officeart/2005/8/layout/cycle8"/>
    <dgm:cxn modelId="{E17C782E-5459-429E-8902-72A7A6EE9C6A}" type="presParOf" srcId="{A531C1AF-1FF2-4224-A7AC-19D1C4C063CE}" destId="{23123AD2-4109-45F2-8B3E-36AA5506EB3F}" srcOrd="9" destOrd="0" presId="urn:microsoft.com/office/officeart/2005/8/layout/cycle8"/>
    <dgm:cxn modelId="{20DA03CB-E051-4434-8800-9A4D0E38BAA1}" type="presParOf" srcId="{A531C1AF-1FF2-4224-A7AC-19D1C4C063CE}" destId="{A2CEACF3-71A4-44C9-AAAA-EFF3EC95D3D6}" srcOrd="10" destOrd="0" presId="urn:microsoft.com/office/officeart/2005/8/layout/cycle8"/>
    <dgm:cxn modelId="{5EE498A4-7F98-47A8-946F-4DB863B03511}" type="presParOf" srcId="{A531C1AF-1FF2-4224-A7AC-19D1C4C063CE}" destId="{79A1639D-1A51-4CC2-B1FC-0154EA1DFD4C}" srcOrd="11" destOrd="0" presId="urn:microsoft.com/office/officeart/2005/8/layout/cycle8"/>
    <dgm:cxn modelId="{EBC2C058-96CB-4CFB-8998-24C47728F839}" type="presParOf" srcId="{A531C1AF-1FF2-4224-A7AC-19D1C4C063CE}" destId="{C12683FE-54E9-476A-ACA0-37251DEF35D3}" srcOrd="12" destOrd="0" presId="urn:microsoft.com/office/officeart/2005/8/layout/cycle8"/>
    <dgm:cxn modelId="{0B6BA7BD-232B-41E3-A068-97A527FEBE1A}" type="presParOf" srcId="{A531C1AF-1FF2-4224-A7AC-19D1C4C063CE}" destId="{24C38314-8A0A-4BFC-A607-C1C08E4E4392}" srcOrd="13" destOrd="0" presId="urn:microsoft.com/office/officeart/2005/8/layout/cycle8"/>
    <dgm:cxn modelId="{1BEFE4A4-4D32-481C-9BD0-1BE20CBA4E8D}" type="presParOf" srcId="{A531C1AF-1FF2-4224-A7AC-19D1C4C063CE}" destId="{742EE970-54AB-4F45-A6AC-B11C4AB7BE15}" srcOrd="14" destOrd="0" presId="urn:microsoft.com/office/officeart/2005/8/layout/cycle8"/>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5B8F7D-721A-4A26-B2D9-E6585772CA73}" type="doc">
      <dgm:prSet loTypeId="urn:microsoft.com/office/officeart/2005/8/layout/cycle6" loCatId="cycle" qsTypeId="urn:microsoft.com/office/officeart/2005/8/quickstyle/simple1" qsCatId="simple" csTypeId="urn:microsoft.com/office/officeart/2005/8/colors/accent2_4" csCatId="accent2" phldr="1"/>
      <dgm:spPr/>
      <dgm:t>
        <a:bodyPr/>
        <a:lstStyle/>
        <a:p>
          <a:endParaRPr lang="en-US"/>
        </a:p>
      </dgm:t>
    </dgm:pt>
    <dgm:pt modelId="{53EEA29F-C4F7-4B6C-9A2B-B7F9D674ACEB}">
      <dgm:prSet phldrT="[Text]"/>
      <dgm:spPr/>
      <dgm:t>
        <a:bodyPr/>
        <a:lstStyle/>
        <a:p>
          <a:r>
            <a:rPr lang="en-US" dirty="0" smtClean="0"/>
            <a:t>Test</a:t>
          </a:r>
          <a:endParaRPr lang="en-US" dirty="0"/>
        </a:p>
      </dgm:t>
    </dgm:pt>
    <dgm:pt modelId="{B6FAADBA-7CFA-42FB-9071-40B2EBF45FB7}" type="parTrans" cxnId="{6F5182A0-CCEF-43B5-A0BD-C11FD37719D9}">
      <dgm:prSet/>
      <dgm:spPr/>
      <dgm:t>
        <a:bodyPr/>
        <a:lstStyle/>
        <a:p>
          <a:endParaRPr lang="en-US"/>
        </a:p>
      </dgm:t>
    </dgm:pt>
    <dgm:pt modelId="{F989D42A-7603-4EA5-9B6D-9AF870DCB7B2}" type="sibTrans" cxnId="{6F5182A0-CCEF-43B5-A0BD-C11FD37719D9}">
      <dgm:prSet/>
      <dgm:spPr/>
      <dgm:t>
        <a:bodyPr/>
        <a:lstStyle/>
        <a:p>
          <a:endParaRPr lang="en-US"/>
        </a:p>
      </dgm:t>
    </dgm:pt>
    <dgm:pt modelId="{A9467742-5773-4E9D-82F8-5325A9B60E9D}">
      <dgm:prSet phldrT="[Text]"/>
      <dgm:spPr/>
      <dgm:t>
        <a:bodyPr/>
        <a:lstStyle/>
        <a:p>
          <a:r>
            <a:rPr lang="en-US" dirty="0" smtClean="0"/>
            <a:t>Analyze</a:t>
          </a:r>
          <a:endParaRPr lang="en-US" dirty="0"/>
        </a:p>
      </dgm:t>
    </dgm:pt>
    <dgm:pt modelId="{D2FF376F-D561-4C29-9F13-7A97FC053FBB}" type="sibTrans" cxnId="{14F950F4-80D2-45BD-8AF9-3FE73EA31DD6}">
      <dgm:prSet/>
      <dgm:spPr/>
      <dgm:t>
        <a:bodyPr/>
        <a:lstStyle/>
        <a:p>
          <a:endParaRPr lang="en-US"/>
        </a:p>
      </dgm:t>
    </dgm:pt>
    <dgm:pt modelId="{BAA5FD46-A5A7-4638-A20E-EC9CC4DB7551}" type="parTrans" cxnId="{14F950F4-80D2-45BD-8AF9-3FE73EA31DD6}">
      <dgm:prSet/>
      <dgm:spPr/>
      <dgm:t>
        <a:bodyPr/>
        <a:lstStyle/>
        <a:p>
          <a:endParaRPr lang="en-US"/>
        </a:p>
      </dgm:t>
    </dgm:pt>
    <dgm:pt modelId="{D004A685-B630-44EE-84AF-28A28FD8FB7F}" type="pres">
      <dgm:prSet presAssocID="{2E5B8F7D-721A-4A26-B2D9-E6585772CA73}" presName="cycle" presStyleCnt="0">
        <dgm:presLayoutVars>
          <dgm:dir/>
          <dgm:resizeHandles val="exact"/>
        </dgm:presLayoutVars>
      </dgm:prSet>
      <dgm:spPr/>
      <dgm:t>
        <a:bodyPr/>
        <a:lstStyle/>
        <a:p>
          <a:endParaRPr lang="en-US"/>
        </a:p>
      </dgm:t>
    </dgm:pt>
    <dgm:pt modelId="{7F2DD2A0-32A4-4517-BA61-12EF6E17EBBC}" type="pres">
      <dgm:prSet presAssocID="{53EEA29F-C4F7-4B6C-9A2B-B7F9D674ACEB}" presName="node" presStyleLbl="node1" presStyleIdx="0" presStyleCnt="2">
        <dgm:presLayoutVars>
          <dgm:bulletEnabled val="1"/>
        </dgm:presLayoutVars>
      </dgm:prSet>
      <dgm:spPr/>
      <dgm:t>
        <a:bodyPr/>
        <a:lstStyle/>
        <a:p>
          <a:endParaRPr lang="en-US"/>
        </a:p>
      </dgm:t>
    </dgm:pt>
    <dgm:pt modelId="{273BF352-DFD9-49D8-828D-55A4086F3E2D}" type="pres">
      <dgm:prSet presAssocID="{53EEA29F-C4F7-4B6C-9A2B-B7F9D674ACEB}" presName="spNode" presStyleCnt="0"/>
      <dgm:spPr/>
    </dgm:pt>
    <dgm:pt modelId="{DDDEF670-00D0-475C-990F-557228E6D5E2}" type="pres">
      <dgm:prSet presAssocID="{F989D42A-7603-4EA5-9B6D-9AF870DCB7B2}" presName="sibTrans" presStyleLbl="sibTrans1D1" presStyleIdx="0" presStyleCnt="2"/>
      <dgm:spPr/>
      <dgm:t>
        <a:bodyPr/>
        <a:lstStyle/>
        <a:p>
          <a:endParaRPr lang="en-US"/>
        </a:p>
      </dgm:t>
    </dgm:pt>
    <dgm:pt modelId="{391E8C66-7FD7-4DB3-A5B0-80351588DF6C}" type="pres">
      <dgm:prSet presAssocID="{A9467742-5773-4E9D-82F8-5325A9B60E9D}" presName="node" presStyleLbl="node1" presStyleIdx="1" presStyleCnt="2">
        <dgm:presLayoutVars>
          <dgm:bulletEnabled val="1"/>
        </dgm:presLayoutVars>
      </dgm:prSet>
      <dgm:spPr/>
      <dgm:t>
        <a:bodyPr/>
        <a:lstStyle/>
        <a:p>
          <a:endParaRPr lang="en-US"/>
        </a:p>
      </dgm:t>
    </dgm:pt>
    <dgm:pt modelId="{37E42AE2-18CB-4452-AFA6-15667F4FEB2A}" type="pres">
      <dgm:prSet presAssocID="{A9467742-5773-4E9D-82F8-5325A9B60E9D}" presName="spNode" presStyleCnt="0"/>
      <dgm:spPr/>
    </dgm:pt>
    <dgm:pt modelId="{8104465C-D903-4761-A537-77173E6FD99F}" type="pres">
      <dgm:prSet presAssocID="{D2FF376F-D561-4C29-9F13-7A97FC053FBB}" presName="sibTrans" presStyleLbl="sibTrans1D1" presStyleIdx="1" presStyleCnt="2"/>
      <dgm:spPr/>
      <dgm:t>
        <a:bodyPr/>
        <a:lstStyle/>
        <a:p>
          <a:endParaRPr lang="en-US"/>
        </a:p>
      </dgm:t>
    </dgm:pt>
  </dgm:ptLst>
  <dgm:cxnLst>
    <dgm:cxn modelId="{C9B6EC46-C90F-4516-BF83-5FC0830706BE}" type="presOf" srcId="{D2FF376F-D561-4C29-9F13-7A97FC053FBB}" destId="{8104465C-D903-4761-A537-77173E6FD99F}" srcOrd="0" destOrd="0" presId="urn:microsoft.com/office/officeart/2005/8/layout/cycle6"/>
    <dgm:cxn modelId="{A36EB562-6983-4F66-800E-F898CC59E7AC}" type="presOf" srcId="{A9467742-5773-4E9D-82F8-5325A9B60E9D}" destId="{391E8C66-7FD7-4DB3-A5B0-80351588DF6C}" srcOrd="0" destOrd="0" presId="urn:microsoft.com/office/officeart/2005/8/layout/cycle6"/>
    <dgm:cxn modelId="{C39A3059-0AB3-405E-A2CB-8A0EDADF7F37}" type="presOf" srcId="{53EEA29F-C4F7-4B6C-9A2B-B7F9D674ACEB}" destId="{7F2DD2A0-32A4-4517-BA61-12EF6E17EBBC}" srcOrd="0" destOrd="0" presId="urn:microsoft.com/office/officeart/2005/8/layout/cycle6"/>
    <dgm:cxn modelId="{536813CC-6401-47CD-BDEA-3D7217510D3E}" type="presOf" srcId="{F989D42A-7603-4EA5-9B6D-9AF870DCB7B2}" destId="{DDDEF670-00D0-475C-990F-557228E6D5E2}" srcOrd="0" destOrd="0" presId="urn:microsoft.com/office/officeart/2005/8/layout/cycle6"/>
    <dgm:cxn modelId="{2D793864-8652-4024-A958-CCB7981FCA0B}" type="presOf" srcId="{2E5B8F7D-721A-4A26-B2D9-E6585772CA73}" destId="{D004A685-B630-44EE-84AF-28A28FD8FB7F}" srcOrd="0" destOrd="0" presId="urn:microsoft.com/office/officeart/2005/8/layout/cycle6"/>
    <dgm:cxn modelId="{6F5182A0-CCEF-43B5-A0BD-C11FD37719D9}" srcId="{2E5B8F7D-721A-4A26-B2D9-E6585772CA73}" destId="{53EEA29F-C4F7-4B6C-9A2B-B7F9D674ACEB}" srcOrd="0" destOrd="0" parTransId="{B6FAADBA-7CFA-42FB-9071-40B2EBF45FB7}" sibTransId="{F989D42A-7603-4EA5-9B6D-9AF870DCB7B2}"/>
    <dgm:cxn modelId="{14F950F4-80D2-45BD-8AF9-3FE73EA31DD6}" srcId="{2E5B8F7D-721A-4A26-B2D9-E6585772CA73}" destId="{A9467742-5773-4E9D-82F8-5325A9B60E9D}" srcOrd="1" destOrd="0" parTransId="{BAA5FD46-A5A7-4638-A20E-EC9CC4DB7551}" sibTransId="{D2FF376F-D561-4C29-9F13-7A97FC053FBB}"/>
    <dgm:cxn modelId="{772883CD-09C3-4541-B311-054930149BC6}" type="presParOf" srcId="{D004A685-B630-44EE-84AF-28A28FD8FB7F}" destId="{7F2DD2A0-32A4-4517-BA61-12EF6E17EBBC}" srcOrd="0" destOrd="0" presId="urn:microsoft.com/office/officeart/2005/8/layout/cycle6"/>
    <dgm:cxn modelId="{4D0EEBC6-2FD3-4303-9495-954AC6C75EEE}" type="presParOf" srcId="{D004A685-B630-44EE-84AF-28A28FD8FB7F}" destId="{273BF352-DFD9-49D8-828D-55A4086F3E2D}" srcOrd="1" destOrd="0" presId="urn:microsoft.com/office/officeart/2005/8/layout/cycle6"/>
    <dgm:cxn modelId="{53056449-2FAE-447E-90C2-8EC12E5C9769}" type="presParOf" srcId="{D004A685-B630-44EE-84AF-28A28FD8FB7F}" destId="{DDDEF670-00D0-475C-990F-557228E6D5E2}" srcOrd="2" destOrd="0" presId="urn:microsoft.com/office/officeart/2005/8/layout/cycle6"/>
    <dgm:cxn modelId="{5C913C9D-58AA-4D72-B999-6EA98F37EC6B}" type="presParOf" srcId="{D004A685-B630-44EE-84AF-28A28FD8FB7F}" destId="{391E8C66-7FD7-4DB3-A5B0-80351588DF6C}" srcOrd="3" destOrd="0" presId="urn:microsoft.com/office/officeart/2005/8/layout/cycle6"/>
    <dgm:cxn modelId="{182C3798-1550-400B-AFE8-32F8233CE6C0}" type="presParOf" srcId="{D004A685-B630-44EE-84AF-28A28FD8FB7F}" destId="{37E42AE2-18CB-4452-AFA6-15667F4FEB2A}" srcOrd="4" destOrd="0" presId="urn:microsoft.com/office/officeart/2005/8/layout/cycle6"/>
    <dgm:cxn modelId="{DFECFA85-15B7-4870-995F-FF9D27BE8D18}" type="presParOf" srcId="{D004A685-B630-44EE-84AF-28A28FD8FB7F}" destId="{8104465C-D903-4761-A537-77173E6FD99F}" srcOrd="5" destOrd="0" presId="urn:microsoft.com/office/officeart/2005/8/layout/cycle6"/>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2DD2A0-32A4-4517-BA61-12EF6E17EBBC}">
      <dsp:nvSpPr>
        <dsp:cNvPr id="0" name=""/>
        <dsp:cNvSpPr/>
      </dsp:nvSpPr>
      <dsp:spPr>
        <a:xfrm>
          <a:off x="1351591" y="1417"/>
          <a:ext cx="725816" cy="47178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Test</a:t>
          </a:r>
          <a:endParaRPr lang="en-US" sz="1100" kern="1200" dirty="0"/>
        </a:p>
      </dsp:txBody>
      <dsp:txXfrm>
        <a:off x="1351591" y="1417"/>
        <a:ext cx="725816" cy="471780"/>
      </dsp:txXfrm>
    </dsp:sp>
    <dsp:sp modelId="{DDDEF670-00D0-475C-990F-557228E6D5E2}">
      <dsp:nvSpPr>
        <dsp:cNvPr id="0" name=""/>
        <dsp:cNvSpPr/>
      </dsp:nvSpPr>
      <dsp:spPr>
        <a:xfrm>
          <a:off x="935807" y="237307"/>
          <a:ext cx="1557384" cy="1557384"/>
        </a:xfrm>
        <a:custGeom>
          <a:avLst/>
          <a:gdLst/>
          <a:ahLst/>
          <a:cxnLst/>
          <a:rect l="0" t="0" r="0" b="0"/>
          <a:pathLst>
            <a:path>
              <a:moveTo>
                <a:pt x="1146817" y="92510"/>
              </a:moveTo>
              <a:arcTo wR="778692" hR="778692" stAng="17892768" swAng="2623125"/>
            </a:path>
          </a:pathLst>
        </a:custGeom>
        <a:noFill/>
        <a:ln w="9525" cap="flat" cmpd="sng" algn="ctr">
          <a:solidFill>
            <a:schemeClr val="accent2">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1E8C66-7FD7-4DB3-A5B0-80351588DF6C}">
      <dsp:nvSpPr>
        <dsp:cNvPr id="0" name=""/>
        <dsp:cNvSpPr/>
      </dsp:nvSpPr>
      <dsp:spPr>
        <a:xfrm>
          <a:off x="2130284" y="780109"/>
          <a:ext cx="725816" cy="471780"/>
        </a:xfrm>
        <a:prstGeom prst="roundRect">
          <a:avLst/>
        </a:prstGeom>
        <a:solidFill>
          <a:schemeClr val="accent2">
            <a:shade val="50000"/>
            <a:hueOff val="0"/>
            <a:satOff val="-16266"/>
            <a:lumOff val="26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Analyze</a:t>
          </a:r>
          <a:endParaRPr lang="en-US" sz="1100" kern="1200" dirty="0"/>
        </a:p>
      </dsp:txBody>
      <dsp:txXfrm>
        <a:off x="2130284" y="780109"/>
        <a:ext cx="725816" cy="471780"/>
      </dsp:txXfrm>
    </dsp:sp>
    <dsp:sp modelId="{8104465C-D903-4761-A537-77173E6FD99F}">
      <dsp:nvSpPr>
        <dsp:cNvPr id="0" name=""/>
        <dsp:cNvSpPr/>
      </dsp:nvSpPr>
      <dsp:spPr>
        <a:xfrm>
          <a:off x="935807" y="237307"/>
          <a:ext cx="1557384" cy="1557384"/>
        </a:xfrm>
        <a:custGeom>
          <a:avLst/>
          <a:gdLst/>
          <a:ahLst/>
          <a:cxnLst/>
          <a:rect l="0" t="0" r="0" b="0"/>
          <a:pathLst>
            <a:path>
              <a:moveTo>
                <a:pt x="1518984" y="1020206"/>
              </a:moveTo>
              <a:arcTo wR="778692" hR="778692" stAng="1084108" swAng="2623125"/>
            </a:path>
          </a:pathLst>
        </a:custGeom>
        <a:noFill/>
        <a:ln w="9525" cap="flat" cmpd="sng" algn="ctr">
          <a:solidFill>
            <a:schemeClr val="accent2">
              <a:shade val="90000"/>
              <a:hueOff val="0"/>
              <a:satOff val="-14999"/>
              <a:lumOff val="20428"/>
              <a:alphaOff val="0"/>
            </a:schemeClr>
          </a:solidFill>
          <a:prstDash val="solid"/>
        </a:ln>
        <a:effectLst/>
      </dsp:spPr>
      <dsp:style>
        <a:lnRef idx="1">
          <a:scrgbClr r="0" g="0" b="0"/>
        </a:lnRef>
        <a:fillRef idx="0">
          <a:scrgbClr r="0" g="0" b="0"/>
        </a:fillRef>
        <a:effectRef idx="0">
          <a:scrgbClr r="0" g="0" b="0"/>
        </a:effectRef>
        <a:fontRef idx="minor"/>
      </dsp:style>
    </dsp:sp>
    <dsp:sp modelId="{AF25C10A-7730-4A3D-B660-88A87021B4F4}">
      <dsp:nvSpPr>
        <dsp:cNvPr id="0" name=""/>
        <dsp:cNvSpPr/>
      </dsp:nvSpPr>
      <dsp:spPr>
        <a:xfrm>
          <a:off x="1351591" y="1558802"/>
          <a:ext cx="725816" cy="471780"/>
        </a:xfrm>
        <a:prstGeom prst="roundRect">
          <a:avLst/>
        </a:prstGeom>
        <a:solidFill>
          <a:schemeClr val="accent2">
            <a:shade val="50000"/>
            <a:hueOff val="0"/>
            <a:satOff val="-32532"/>
            <a:lumOff val="527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Fix</a:t>
          </a:r>
          <a:endParaRPr lang="en-US" sz="1100" kern="1200" dirty="0"/>
        </a:p>
      </dsp:txBody>
      <dsp:txXfrm>
        <a:off x="1351591" y="1558802"/>
        <a:ext cx="725816" cy="471780"/>
      </dsp:txXfrm>
    </dsp:sp>
    <dsp:sp modelId="{809F2D0F-B89A-4F8E-A60A-D8EB286A3DDB}">
      <dsp:nvSpPr>
        <dsp:cNvPr id="0" name=""/>
        <dsp:cNvSpPr/>
      </dsp:nvSpPr>
      <dsp:spPr>
        <a:xfrm>
          <a:off x="935807" y="237307"/>
          <a:ext cx="1557384" cy="1557384"/>
        </a:xfrm>
        <a:custGeom>
          <a:avLst/>
          <a:gdLst/>
          <a:ahLst/>
          <a:cxnLst/>
          <a:rect l="0" t="0" r="0" b="0"/>
          <a:pathLst>
            <a:path>
              <a:moveTo>
                <a:pt x="410567" y="1464874"/>
              </a:moveTo>
              <a:arcTo wR="778692" hR="778692" stAng="7092768" swAng="2623125"/>
            </a:path>
          </a:pathLst>
        </a:custGeom>
        <a:noFill/>
        <a:ln w="9525" cap="flat" cmpd="sng" algn="ctr">
          <a:solidFill>
            <a:schemeClr val="accent2">
              <a:shade val="90000"/>
              <a:hueOff val="0"/>
              <a:satOff val="-29999"/>
              <a:lumOff val="40856"/>
              <a:alphaOff val="0"/>
            </a:schemeClr>
          </a:solidFill>
          <a:prstDash val="solid"/>
        </a:ln>
        <a:effectLst/>
      </dsp:spPr>
      <dsp:style>
        <a:lnRef idx="1">
          <a:scrgbClr r="0" g="0" b="0"/>
        </a:lnRef>
        <a:fillRef idx="0">
          <a:scrgbClr r="0" g="0" b="0"/>
        </a:fillRef>
        <a:effectRef idx="0">
          <a:scrgbClr r="0" g="0" b="0"/>
        </a:effectRef>
        <a:fontRef idx="minor"/>
      </dsp:style>
    </dsp:sp>
    <dsp:sp modelId="{08E0EAA9-BB3E-4A11-BCB1-B399952D6419}">
      <dsp:nvSpPr>
        <dsp:cNvPr id="0" name=""/>
        <dsp:cNvSpPr/>
      </dsp:nvSpPr>
      <dsp:spPr>
        <a:xfrm>
          <a:off x="572899" y="780109"/>
          <a:ext cx="725816" cy="471780"/>
        </a:xfrm>
        <a:prstGeom prst="roundRect">
          <a:avLst/>
        </a:prstGeom>
        <a:solidFill>
          <a:schemeClr val="accent2">
            <a:shade val="50000"/>
            <a:hueOff val="0"/>
            <a:satOff val="-16266"/>
            <a:lumOff val="26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Evaluate</a:t>
          </a:r>
          <a:endParaRPr lang="en-US" sz="1100" kern="1200" dirty="0"/>
        </a:p>
      </dsp:txBody>
      <dsp:txXfrm>
        <a:off x="572899" y="780109"/>
        <a:ext cx="725816" cy="471780"/>
      </dsp:txXfrm>
    </dsp:sp>
    <dsp:sp modelId="{9734D3AA-F49E-47FE-BC9C-77EB813982EB}">
      <dsp:nvSpPr>
        <dsp:cNvPr id="0" name=""/>
        <dsp:cNvSpPr/>
      </dsp:nvSpPr>
      <dsp:spPr>
        <a:xfrm>
          <a:off x="935807" y="237307"/>
          <a:ext cx="1557384" cy="1557384"/>
        </a:xfrm>
        <a:custGeom>
          <a:avLst/>
          <a:gdLst/>
          <a:ahLst/>
          <a:cxnLst/>
          <a:rect l="0" t="0" r="0" b="0"/>
          <a:pathLst>
            <a:path>
              <a:moveTo>
                <a:pt x="38399" y="537178"/>
              </a:moveTo>
              <a:arcTo wR="778692" hR="778692" stAng="11884108" swAng="2623125"/>
            </a:path>
          </a:pathLst>
        </a:custGeom>
        <a:noFill/>
        <a:ln w="9525" cap="flat" cmpd="sng" algn="ctr">
          <a:solidFill>
            <a:schemeClr val="accent2">
              <a:shade val="90000"/>
              <a:hueOff val="0"/>
              <a:satOff val="-14999"/>
              <a:lumOff val="204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D90B15-4E80-4606-A492-B369176672BE}">
      <dsp:nvSpPr>
        <dsp:cNvPr id="0" name=""/>
        <dsp:cNvSpPr/>
      </dsp:nvSpPr>
      <dsp:spPr>
        <a:xfrm>
          <a:off x="322927" y="113919"/>
          <a:ext cx="1472184" cy="1472184"/>
        </a:xfrm>
        <a:prstGeom prst="pie">
          <a:avLst>
            <a:gd name="adj1" fmla="val 16200000"/>
            <a:gd name="adj2" fmla="val 1800000"/>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Cost</a:t>
          </a:r>
          <a:endParaRPr lang="en-US" sz="900" kern="1200" dirty="0"/>
        </a:p>
      </dsp:txBody>
      <dsp:txXfrm>
        <a:off x="1098804" y="425881"/>
        <a:ext cx="525780" cy="438150"/>
      </dsp:txXfrm>
    </dsp:sp>
    <dsp:sp modelId="{FDD61395-2A3D-47D7-B1BB-ED4C079FAF3F}">
      <dsp:nvSpPr>
        <dsp:cNvPr id="0" name=""/>
        <dsp:cNvSpPr/>
      </dsp:nvSpPr>
      <dsp:spPr>
        <a:xfrm>
          <a:off x="292608" y="166497"/>
          <a:ext cx="1472184" cy="1472184"/>
        </a:xfrm>
        <a:prstGeom prst="pie">
          <a:avLst>
            <a:gd name="adj1" fmla="val 1800000"/>
            <a:gd name="adj2" fmla="val 9000000"/>
          </a:avLst>
        </a:prstGeom>
        <a:gradFill rotWithShape="0">
          <a:gsLst>
            <a:gs pos="0">
              <a:schemeClr val="accent4">
                <a:shade val="50000"/>
                <a:hueOff val="0"/>
                <a:satOff val="0"/>
                <a:lumOff val="46761"/>
                <a:alphaOff val="0"/>
                <a:shade val="51000"/>
                <a:satMod val="130000"/>
              </a:schemeClr>
            </a:gs>
            <a:gs pos="80000">
              <a:schemeClr val="accent4">
                <a:shade val="50000"/>
                <a:hueOff val="0"/>
                <a:satOff val="0"/>
                <a:lumOff val="46761"/>
                <a:alphaOff val="0"/>
                <a:shade val="93000"/>
                <a:satMod val="130000"/>
              </a:schemeClr>
            </a:gs>
            <a:gs pos="100000">
              <a:schemeClr val="accent4">
                <a:shade val="50000"/>
                <a:hueOff val="0"/>
                <a:satOff val="0"/>
                <a:lumOff val="467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Schedule</a:t>
          </a:r>
          <a:endParaRPr lang="en-US" sz="900" kern="1200" dirty="0"/>
        </a:p>
      </dsp:txBody>
      <dsp:txXfrm>
        <a:off x="643127" y="1121664"/>
        <a:ext cx="788670" cy="385572"/>
      </dsp:txXfrm>
    </dsp:sp>
    <dsp:sp modelId="{20C94F0D-1DDA-4BBD-9B55-2743413DCCB0}">
      <dsp:nvSpPr>
        <dsp:cNvPr id="0" name=""/>
        <dsp:cNvSpPr/>
      </dsp:nvSpPr>
      <dsp:spPr>
        <a:xfrm>
          <a:off x="262288" y="113919"/>
          <a:ext cx="1472184" cy="1472184"/>
        </a:xfrm>
        <a:prstGeom prst="pie">
          <a:avLst>
            <a:gd name="adj1" fmla="val 9000000"/>
            <a:gd name="adj2" fmla="val 16200000"/>
          </a:avLst>
        </a:prstGeom>
        <a:gradFill rotWithShape="0">
          <a:gsLst>
            <a:gs pos="0">
              <a:schemeClr val="accent4">
                <a:shade val="50000"/>
                <a:hueOff val="0"/>
                <a:satOff val="0"/>
                <a:lumOff val="46761"/>
                <a:alphaOff val="0"/>
                <a:shade val="51000"/>
                <a:satMod val="130000"/>
              </a:schemeClr>
            </a:gs>
            <a:gs pos="80000">
              <a:schemeClr val="accent4">
                <a:shade val="50000"/>
                <a:hueOff val="0"/>
                <a:satOff val="0"/>
                <a:lumOff val="46761"/>
                <a:alphaOff val="0"/>
                <a:shade val="93000"/>
                <a:satMod val="130000"/>
              </a:schemeClr>
            </a:gs>
            <a:gs pos="100000">
              <a:schemeClr val="accent4">
                <a:shade val="50000"/>
                <a:hueOff val="0"/>
                <a:satOff val="0"/>
                <a:lumOff val="467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Capability</a:t>
          </a:r>
          <a:endParaRPr lang="en-US" sz="900" kern="1200" dirty="0"/>
        </a:p>
      </dsp:txBody>
      <dsp:txXfrm>
        <a:off x="432815" y="425881"/>
        <a:ext cx="525780" cy="438150"/>
      </dsp:txXfrm>
    </dsp:sp>
    <dsp:sp modelId="{C12683FE-54E9-476A-ACA0-37251DEF35D3}">
      <dsp:nvSpPr>
        <dsp:cNvPr id="0" name=""/>
        <dsp:cNvSpPr/>
      </dsp:nvSpPr>
      <dsp:spPr>
        <a:xfrm>
          <a:off x="231914" y="22783"/>
          <a:ext cx="1654454" cy="1654454"/>
        </a:xfrm>
        <a:prstGeom prst="circularArrow">
          <a:avLst>
            <a:gd name="adj1" fmla="val 5085"/>
            <a:gd name="adj2" fmla="val 327528"/>
            <a:gd name="adj3" fmla="val 1472472"/>
            <a:gd name="adj4" fmla="val 16199432"/>
            <a:gd name="adj5" fmla="val 5932"/>
          </a:avLst>
        </a:prstGeom>
        <a:gradFill rotWithShape="0">
          <a:gsLst>
            <a:gs pos="0">
              <a:schemeClr val="accent4">
                <a:shade val="90000"/>
                <a:hueOff val="0"/>
                <a:satOff val="0"/>
                <a:lumOff val="0"/>
                <a:alphaOff val="0"/>
                <a:shade val="51000"/>
                <a:satMod val="130000"/>
              </a:schemeClr>
            </a:gs>
            <a:gs pos="80000">
              <a:schemeClr val="accent4">
                <a:shade val="90000"/>
                <a:hueOff val="0"/>
                <a:satOff val="0"/>
                <a:lumOff val="0"/>
                <a:alphaOff val="0"/>
                <a:shade val="93000"/>
                <a:satMod val="130000"/>
              </a:schemeClr>
            </a:gs>
            <a:gs pos="100000">
              <a:schemeClr val="accent4">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4C38314-8A0A-4BFC-A607-C1C08E4E4392}">
      <dsp:nvSpPr>
        <dsp:cNvPr id="0" name=""/>
        <dsp:cNvSpPr/>
      </dsp:nvSpPr>
      <dsp:spPr>
        <a:xfrm>
          <a:off x="201472" y="75268"/>
          <a:ext cx="1654454" cy="1654454"/>
        </a:xfrm>
        <a:prstGeom prst="circularArrow">
          <a:avLst>
            <a:gd name="adj1" fmla="val 5085"/>
            <a:gd name="adj2" fmla="val 327528"/>
            <a:gd name="adj3" fmla="val 8671970"/>
            <a:gd name="adj4" fmla="val 1800502"/>
            <a:gd name="adj5" fmla="val 5932"/>
          </a:avLst>
        </a:prstGeom>
        <a:gradFill rotWithShape="0">
          <a:gsLst>
            <a:gs pos="0">
              <a:schemeClr val="accent4">
                <a:shade val="90000"/>
                <a:hueOff val="0"/>
                <a:satOff val="0"/>
                <a:lumOff val="49024"/>
                <a:alphaOff val="0"/>
                <a:shade val="51000"/>
                <a:satMod val="130000"/>
              </a:schemeClr>
            </a:gs>
            <a:gs pos="80000">
              <a:schemeClr val="accent4">
                <a:shade val="90000"/>
                <a:hueOff val="0"/>
                <a:satOff val="0"/>
                <a:lumOff val="49024"/>
                <a:alphaOff val="0"/>
                <a:shade val="93000"/>
                <a:satMod val="130000"/>
              </a:schemeClr>
            </a:gs>
            <a:gs pos="100000">
              <a:schemeClr val="accent4">
                <a:shade val="90000"/>
                <a:hueOff val="0"/>
                <a:satOff val="0"/>
                <a:lumOff val="490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42EE970-54AB-4F45-A6AC-B11C4AB7BE15}">
      <dsp:nvSpPr>
        <dsp:cNvPr id="0" name=""/>
        <dsp:cNvSpPr/>
      </dsp:nvSpPr>
      <dsp:spPr>
        <a:xfrm>
          <a:off x="171031" y="22783"/>
          <a:ext cx="1654454" cy="1654454"/>
        </a:xfrm>
        <a:prstGeom prst="circularArrow">
          <a:avLst>
            <a:gd name="adj1" fmla="val 5085"/>
            <a:gd name="adj2" fmla="val 327528"/>
            <a:gd name="adj3" fmla="val 15873039"/>
            <a:gd name="adj4" fmla="val 9000000"/>
            <a:gd name="adj5" fmla="val 5932"/>
          </a:avLst>
        </a:prstGeom>
        <a:gradFill rotWithShape="0">
          <a:gsLst>
            <a:gs pos="0">
              <a:schemeClr val="accent4">
                <a:shade val="90000"/>
                <a:hueOff val="0"/>
                <a:satOff val="0"/>
                <a:lumOff val="49024"/>
                <a:alphaOff val="0"/>
                <a:shade val="51000"/>
                <a:satMod val="130000"/>
              </a:schemeClr>
            </a:gs>
            <a:gs pos="80000">
              <a:schemeClr val="accent4">
                <a:shade val="90000"/>
                <a:hueOff val="0"/>
                <a:satOff val="0"/>
                <a:lumOff val="49024"/>
                <a:alphaOff val="0"/>
                <a:shade val="93000"/>
                <a:satMod val="130000"/>
              </a:schemeClr>
            </a:gs>
            <a:gs pos="100000">
              <a:schemeClr val="accent4">
                <a:shade val="90000"/>
                <a:hueOff val="0"/>
                <a:satOff val="0"/>
                <a:lumOff val="490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2DD2A0-32A4-4517-BA61-12EF6E17EBBC}">
      <dsp:nvSpPr>
        <dsp:cNvPr id="0" name=""/>
        <dsp:cNvSpPr/>
      </dsp:nvSpPr>
      <dsp:spPr>
        <a:xfrm>
          <a:off x="234" y="378955"/>
          <a:ext cx="905061" cy="588289"/>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Test</a:t>
          </a:r>
          <a:endParaRPr lang="en-US" sz="1600" kern="1200" dirty="0"/>
        </a:p>
      </dsp:txBody>
      <dsp:txXfrm>
        <a:off x="234" y="378955"/>
        <a:ext cx="905061" cy="588289"/>
      </dsp:txXfrm>
    </dsp:sp>
    <dsp:sp modelId="{DDDEF670-00D0-475C-990F-557228E6D5E2}">
      <dsp:nvSpPr>
        <dsp:cNvPr id="0" name=""/>
        <dsp:cNvSpPr/>
      </dsp:nvSpPr>
      <dsp:spPr>
        <a:xfrm>
          <a:off x="452765" y="173365"/>
          <a:ext cx="999469" cy="999469"/>
        </a:xfrm>
        <a:custGeom>
          <a:avLst/>
          <a:gdLst/>
          <a:ahLst/>
          <a:cxnLst/>
          <a:rect l="0" t="0" r="0" b="0"/>
          <a:pathLst>
            <a:path>
              <a:moveTo>
                <a:pt x="100546" y="199096"/>
              </a:moveTo>
              <a:arcTo wR="499734" hR="499734" stAng="13019055" swAng="6361889"/>
            </a:path>
          </a:pathLst>
        </a:custGeom>
        <a:noFill/>
        <a:ln w="9525" cap="flat" cmpd="sng" algn="ctr">
          <a:solidFill>
            <a:schemeClr val="accent2">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1E8C66-7FD7-4DB3-A5B0-80351588DF6C}">
      <dsp:nvSpPr>
        <dsp:cNvPr id="0" name=""/>
        <dsp:cNvSpPr/>
      </dsp:nvSpPr>
      <dsp:spPr>
        <a:xfrm>
          <a:off x="999704" y="378955"/>
          <a:ext cx="905061" cy="588289"/>
        </a:xfrm>
        <a:prstGeom prst="roundRect">
          <a:avLst/>
        </a:prstGeom>
        <a:solidFill>
          <a:schemeClr val="accent2">
            <a:shade val="50000"/>
            <a:hueOff val="0"/>
            <a:satOff val="-32532"/>
            <a:lumOff val="527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Analyze</a:t>
          </a:r>
          <a:endParaRPr lang="en-US" sz="1600" kern="1200" dirty="0"/>
        </a:p>
      </dsp:txBody>
      <dsp:txXfrm>
        <a:off x="999704" y="378955"/>
        <a:ext cx="905061" cy="588289"/>
      </dsp:txXfrm>
    </dsp:sp>
    <dsp:sp modelId="{8104465C-D903-4761-A537-77173E6FD99F}">
      <dsp:nvSpPr>
        <dsp:cNvPr id="0" name=""/>
        <dsp:cNvSpPr/>
      </dsp:nvSpPr>
      <dsp:spPr>
        <a:xfrm>
          <a:off x="452765" y="173365"/>
          <a:ext cx="999469" cy="999469"/>
        </a:xfrm>
        <a:custGeom>
          <a:avLst/>
          <a:gdLst/>
          <a:ahLst/>
          <a:cxnLst/>
          <a:rect l="0" t="0" r="0" b="0"/>
          <a:pathLst>
            <a:path>
              <a:moveTo>
                <a:pt x="898923" y="800372"/>
              </a:moveTo>
              <a:arcTo wR="499734" hR="499734" stAng="2219055" swAng="6361889"/>
            </a:path>
          </a:pathLst>
        </a:custGeom>
        <a:noFill/>
        <a:ln w="9525" cap="flat" cmpd="sng" algn="ctr">
          <a:solidFill>
            <a:schemeClr val="accent2">
              <a:shade val="90000"/>
              <a:hueOff val="0"/>
              <a:satOff val="-29999"/>
              <a:lumOff val="408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0379" tIns="45190" rIns="90379" bIns="45190" numCol="1" anchor="t" anchorCtr="0" compatLnSpc="1">
            <a:prstTxWarp prst="textNoShape">
              <a:avLst/>
            </a:prstTxWarp>
          </a:bodyPr>
          <a:lstStyle>
            <a:lvl1pPr algn="l" defTabSz="903288">
              <a:spcBef>
                <a:spcPct val="0"/>
              </a:spcBef>
              <a:defRPr sz="1200">
                <a:solidFill>
                  <a:schemeClr val="tx1"/>
                </a:solidFill>
                <a:latin typeface="Arial" charset="0"/>
              </a:defRPr>
            </a:lvl1pPr>
          </a:lstStyle>
          <a:p>
            <a:pPr>
              <a:defRPr/>
            </a:pPr>
            <a:endParaRPr lang="en-US"/>
          </a:p>
        </p:txBody>
      </p:sp>
      <p:sp>
        <p:nvSpPr>
          <p:cNvPr id="56323"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0379" tIns="45190" rIns="90379" bIns="45190" numCol="1" anchor="t" anchorCtr="0" compatLnSpc="1">
            <a:prstTxWarp prst="textNoShape">
              <a:avLst/>
            </a:prstTxWarp>
          </a:bodyPr>
          <a:lstStyle>
            <a:lvl1pPr algn="r" defTabSz="903288">
              <a:spcBef>
                <a:spcPct val="0"/>
              </a:spcBef>
              <a:defRPr sz="1200">
                <a:solidFill>
                  <a:schemeClr val="tx1"/>
                </a:solidFill>
                <a:latin typeface="Arial" charset="0"/>
              </a:defRPr>
            </a:lvl1pPr>
          </a:lstStyle>
          <a:p>
            <a:pPr>
              <a:defRPr/>
            </a:pPr>
            <a:endParaRPr lang="en-US"/>
          </a:p>
        </p:txBody>
      </p:sp>
      <p:sp>
        <p:nvSpPr>
          <p:cNvPr id="56324"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0379" tIns="45190" rIns="90379" bIns="45190" numCol="1" anchor="b" anchorCtr="0" compatLnSpc="1">
            <a:prstTxWarp prst="textNoShape">
              <a:avLst/>
            </a:prstTxWarp>
          </a:bodyPr>
          <a:lstStyle>
            <a:lvl1pPr algn="l" defTabSz="903288">
              <a:spcBef>
                <a:spcPct val="0"/>
              </a:spcBef>
              <a:defRPr sz="1200">
                <a:solidFill>
                  <a:schemeClr val="tx1"/>
                </a:solidFill>
                <a:latin typeface="Arial" charset="0"/>
              </a:defRPr>
            </a:lvl1pPr>
          </a:lstStyle>
          <a:p>
            <a:pPr>
              <a:defRPr/>
            </a:pPr>
            <a:endParaRPr lang="en-US"/>
          </a:p>
        </p:txBody>
      </p:sp>
      <p:sp>
        <p:nvSpPr>
          <p:cNvPr id="56325"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0379" tIns="45190" rIns="90379" bIns="45190" numCol="1" anchor="b" anchorCtr="0" compatLnSpc="1">
            <a:prstTxWarp prst="textNoShape">
              <a:avLst/>
            </a:prstTxWarp>
          </a:bodyPr>
          <a:lstStyle>
            <a:lvl1pPr algn="r" defTabSz="903288">
              <a:spcBef>
                <a:spcPct val="0"/>
              </a:spcBef>
              <a:defRPr sz="1200">
                <a:solidFill>
                  <a:schemeClr val="tx1"/>
                </a:solidFill>
                <a:latin typeface="Arial" charset="0"/>
              </a:defRPr>
            </a:lvl1pPr>
          </a:lstStyle>
          <a:p>
            <a:pPr>
              <a:defRPr/>
            </a:pPr>
            <a:fld id="{B582792F-3D7E-44E8-9B65-0E57DE6B253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80" tIns="46641" rIns="93280" bIns="46641" numCol="1" anchor="t" anchorCtr="0" compatLnSpc="1">
            <a:prstTxWarp prst="textNoShape">
              <a:avLst/>
            </a:prstTxWarp>
          </a:bodyPr>
          <a:lstStyle>
            <a:lvl1pPr algn="l" defTabSz="931863">
              <a:spcBef>
                <a:spcPct val="0"/>
              </a:spcBef>
              <a:defRPr sz="1200">
                <a:solidFill>
                  <a:schemeClr val="tx1"/>
                </a:solidFill>
                <a:latin typeface="Arial" charset="0"/>
              </a:defRPr>
            </a:lvl1pPr>
          </a:lstStyle>
          <a:p>
            <a:pPr>
              <a:defRPr/>
            </a:pPr>
            <a:endParaRPr lang="en-US"/>
          </a:p>
        </p:txBody>
      </p:sp>
      <p:sp>
        <p:nvSpPr>
          <p:cNvPr id="4099"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3280" tIns="46641" rIns="93280" bIns="46641" numCol="1" anchor="t" anchorCtr="0" compatLnSpc="1">
            <a:prstTxWarp prst="textNoShape">
              <a:avLst/>
            </a:prstTxWarp>
          </a:bodyPr>
          <a:lstStyle>
            <a:lvl1pPr algn="r" defTabSz="931863">
              <a:spcBef>
                <a:spcPct val="0"/>
              </a:spcBef>
              <a:defRPr sz="1200">
                <a:solidFill>
                  <a:schemeClr val="tx1"/>
                </a:solidFill>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21188"/>
            <a:ext cx="5616575" cy="4187825"/>
          </a:xfrm>
          <a:prstGeom prst="rect">
            <a:avLst/>
          </a:prstGeom>
          <a:noFill/>
          <a:ln w="9525">
            <a:noFill/>
            <a:miter lim="800000"/>
            <a:headEnd/>
            <a:tailEnd/>
          </a:ln>
          <a:effectLst/>
        </p:spPr>
        <p:txBody>
          <a:bodyPr vert="horz" wrap="square" lIns="93280" tIns="46641" rIns="93280" bIns="466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3280" tIns="46641" rIns="93280" bIns="46641" numCol="1" anchor="b" anchorCtr="0" compatLnSpc="1">
            <a:prstTxWarp prst="textNoShape">
              <a:avLst/>
            </a:prstTxWarp>
          </a:bodyPr>
          <a:lstStyle>
            <a:lvl1pPr algn="l" defTabSz="931863">
              <a:spcBef>
                <a:spcPct val="0"/>
              </a:spcBef>
              <a:defRPr sz="1200">
                <a:solidFill>
                  <a:schemeClr val="tx1"/>
                </a:solidFill>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3280" tIns="46641" rIns="93280" bIns="46641" numCol="1" anchor="b" anchorCtr="0" compatLnSpc="1">
            <a:prstTxWarp prst="textNoShape">
              <a:avLst/>
            </a:prstTxWarp>
          </a:bodyPr>
          <a:lstStyle>
            <a:lvl1pPr algn="r" defTabSz="931863">
              <a:spcBef>
                <a:spcPct val="0"/>
              </a:spcBef>
              <a:defRPr sz="1200">
                <a:solidFill>
                  <a:schemeClr val="tx1"/>
                </a:solidFill>
                <a:latin typeface="Arial" charset="0"/>
              </a:defRPr>
            </a:lvl1pPr>
          </a:lstStyle>
          <a:p>
            <a:pPr>
              <a:defRPr/>
            </a:pPr>
            <a:fld id="{2ED525ED-2826-4DBF-9A1F-7E47218B66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05D03D71-50FA-4116-83E2-0166039D7497}" type="slidenum">
              <a:rPr lang="en-US" smtClean="0"/>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703263" y="4421188"/>
            <a:ext cx="5613400" cy="4187825"/>
          </a:xfrm>
          <a:noFill/>
          <a:ln/>
        </p:spPr>
        <p:txBody>
          <a:bodyPr/>
          <a:lstStyle/>
          <a:p>
            <a:pPr eaLnBrk="1" hangingPunct="1"/>
            <a:endParaRPr lang="en-US" sz="14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05D03D71-50FA-4116-83E2-0166039D7497}" type="slidenum">
              <a:rPr lang="en-US" smtClean="0"/>
              <a:pPr/>
              <a:t>13</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703263" y="4421188"/>
            <a:ext cx="5613400" cy="4187825"/>
          </a:xfrm>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endParaRPr lang="en-US" dirty="0" smtClean="0"/>
          </a:p>
        </p:txBody>
      </p:sp>
      <p:sp>
        <p:nvSpPr>
          <p:cNvPr id="6148" name="Slide Number Placeholder 3"/>
          <p:cNvSpPr>
            <a:spLocks noGrp="1"/>
          </p:cNvSpPr>
          <p:nvPr>
            <p:ph type="sldNum" sz="quarter" idx="5"/>
          </p:nvPr>
        </p:nvSpPr>
        <p:spPr>
          <a:noFill/>
        </p:spPr>
        <p:txBody>
          <a:bodyPr/>
          <a:lstStyle/>
          <a:p>
            <a:fld id="{2C5D9A13-A6F7-4A78-B1E2-18E9CDEFBDE7}"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en-US" dirty="0" smtClean="0"/>
          </a:p>
        </p:txBody>
      </p:sp>
      <p:sp>
        <p:nvSpPr>
          <p:cNvPr id="7172" name="Slide Number Placeholder 3"/>
          <p:cNvSpPr>
            <a:spLocks noGrp="1"/>
          </p:cNvSpPr>
          <p:nvPr>
            <p:ph type="sldNum" sz="quarter" idx="5"/>
          </p:nvPr>
        </p:nvSpPr>
        <p:spPr>
          <a:noFill/>
        </p:spPr>
        <p:txBody>
          <a:bodyPr/>
          <a:lstStyle/>
          <a:p>
            <a:fld id="{D9BA8EF5-09A3-4001-A1EA-4B8346854E0F}"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sz="1400" dirty="0" smtClean="0"/>
          </a:p>
        </p:txBody>
      </p:sp>
      <p:sp>
        <p:nvSpPr>
          <p:cNvPr id="8196" name="Slide Number Placeholder 3"/>
          <p:cNvSpPr>
            <a:spLocks noGrp="1"/>
          </p:cNvSpPr>
          <p:nvPr>
            <p:ph type="sldNum" sz="quarter" idx="5"/>
          </p:nvPr>
        </p:nvSpPr>
        <p:spPr>
          <a:noFill/>
        </p:spPr>
        <p:txBody>
          <a:bodyPr/>
          <a:lstStyle/>
          <a:p>
            <a:fld id="{989B0A4A-A2EF-4571-8868-3BF156E93246}"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5B993-0ADE-4ACA-8D03-CA9CD0C939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961BF1-7E9D-41A0-9E6E-63DB144F56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5990C-EA49-40EC-A17D-C8C979BC52B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3FD9D8-388A-4F23-98D8-2DF479661D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B83CC2-156A-49C0-AD41-27A9B42822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A846D0-FCEC-4D2D-B4DD-F0D627576E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4322B1-6D97-4E81-AF68-E4539FAB7E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EF53E6-B661-409B-B328-DCF3E167B3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C70591-127B-424E-AC38-106D498DE0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D70166-2956-4A6D-ACD5-6C52883711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BD9EA-38FD-4508-99BF-35C6E42A43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9983A9-BB03-4BC6-9325-5F63C36EF6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a:solidFill>
                  <a:schemeClr val="tx1"/>
                </a:solidFill>
                <a:latin typeface="+mn-lt"/>
              </a:defRPr>
            </a:lvl1pPr>
          </a:lstStyle>
          <a:p>
            <a:pPr>
              <a:defRPr/>
            </a:pPr>
            <a:fld id="{67E9B681-5076-46CC-92D3-DC5EB7A85C4D}" type="slidenum">
              <a:rPr lang="en-US"/>
              <a:pPr>
                <a:defRPr/>
              </a:pPr>
              <a:t>‹#›</a:t>
            </a:fld>
            <a:endParaRPr lang="en-US"/>
          </a:p>
        </p:txBody>
      </p:sp>
      <p:sp>
        <p:nvSpPr>
          <p:cNvPr id="1031" name="Rectangle 7"/>
          <p:cNvSpPr>
            <a:spLocks noChangeArrowheads="1"/>
          </p:cNvSpPr>
          <p:nvPr userDrawn="1"/>
        </p:nvSpPr>
        <p:spPr bwMode="auto">
          <a:xfrm>
            <a:off x="319088" y="319088"/>
            <a:ext cx="1928812" cy="950912"/>
          </a:xfrm>
          <a:prstGeom prst="rect">
            <a:avLst/>
          </a:prstGeom>
          <a:solidFill>
            <a:srgbClr val="4D4D4D"/>
          </a:solidFill>
          <a:ln w="9525">
            <a:noFill/>
            <a:miter lim="800000"/>
            <a:headEnd/>
            <a:tailEnd/>
          </a:ln>
          <a:effectLst/>
        </p:spPr>
        <p:txBody>
          <a:bodyPr wrap="none" anchor="ctr"/>
          <a:lstStyle/>
          <a:p>
            <a:pPr>
              <a:defRPr/>
            </a:pPr>
            <a:endParaRPr lang="en-US"/>
          </a:p>
        </p:txBody>
      </p:sp>
      <p:sp>
        <p:nvSpPr>
          <p:cNvPr id="1032" name="Rectangle 8"/>
          <p:cNvSpPr>
            <a:spLocks noChangeArrowheads="1"/>
          </p:cNvSpPr>
          <p:nvPr userDrawn="1"/>
        </p:nvSpPr>
        <p:spPr bwMode="auto">
          <a:xfrm>
            <a:off x="0" y="381000"/>
            <a:ext cx="9144000" cy="46038"/>
          </a:xfrm>
          <a:prstGeom prst="rect">
            <a:avLst/>
          </a:prstGeom>
          <a:solidFill>
            <a:srgbClr val="566D78"/>
          </a:solidFill>
          <a:ln w="9525">
            <a:noFill/>
            <a:miter lim="800000"/>
            <a:headEnd/>
            <a:tailEnd/>
          </a:ln>
          <a:effectLst/>
        </p:spPr>
        <p:txBody>
          <a:bodyPr wrap="none" anchor="ctr"/>
          <a:lstStyle/>
          <a:p>
            <a:pPr>
              <a:defRPr/>
            </a:pPr>
            <a:endParaRPr lang="en-US"/>
          </a:p>
        </p:txBody>
      </p:sp>
      <p:sp>
        <p:nvSpPr>
          <p:cNvPr id="1033" name="Rectangle 9"/>
          <p:cNvSpPr>
            <a:spLocks noChangeArrowheads="1"/>
          </p:cNvSpPr>
          <p:nvPr userDrawn="1"/>
        </p:nvSpPr>
        <p:spPr bwMode="auto">
          <a:xfrm>
            <a:off x="0" y="457200"/>
            <a:ext cx="9144000" cy="19050"/>
          </a:xfrm>
          <a:prstGeom prst="rect">
            <a:avLst/>
          </a:prstGeom>
          <a:solidFill>
            <a:srgbClr val="566D78"/>
          </a:solidFill>
          <a:ln w="9525">
            <a:noFill/>
            <a:miter lim="800000"/>
            <a:headEnd/>
            <a:tailEnd/>
          </a:ln>
          <a:effectLst/>
        </p:spPr>
        <p:txBody>
          <a:bodyPr wrap="none" anchor="ctr"/>
          <a:lstStyle/>
          <a:p>
            <a:pPr>
              <a:defRPr/>
            </a:pPr>
            <a:endParaRPr lang="en-US"/>
          </a:p>
        </p:txBody>
      </p:sp>
      <p:sp>
        <p:nvSpPr>
          <p:cNvPr id="1034" name="Rectangle 10"/>
          <p:cNvSpPr>
            <a:spLocks noChangeArrowheads="1"/>
          </p:cNvSpPr>
          <p:nvPr userDrawn="1"/>
        </p:nvSpPr>
        <p:spPr bwMode="auto">
          <a:xfrm>
            <a:off x="190500" y="0"/>
            <a:ext cx="182563" cy="6858000"/>
          </a:xfrm>
          <a:prstGeom prst="rect">
            <a:avLst/>
          </a:prstGeom>
          <a:solidFill>
            <a:srgbClr val="3A3F60"/>
          </a:solidFill>
          <a:ln w="9525">
            <a:noFill/>
            <a:miter lim="800000"/>
            <a:headEnd/>
            <a:tailEnd/>
          </a:ln>
          <a:effectLst/>
        </p:spPr>
        <p:txBody>
          <a:bodyPr wrap="none" anchor="ctr"/>
          <a:lstStyle/>
          <a:p>
            <a:pPr>
              <a:spcBef>
                <a:spcPct val="0"/>
              </a:spcBef>
              <a:defRPr/>
            </a:pPr>
            <a:endParaRPr lang="en-US" sz="1800">
              <a:solidFill>
                <a:schemeClr val="tx1"/>
              </a:solidFill>
              <a:latin typeface="Arial" charset="0"/>
            </a:endParaRPr>
          </a:p>
        </p:txBody>
      </p:sp>
      <p:sp>
        <p:nvSpPr>
          <p:cNvPr id="1035" name="Rectangle 11"/>
          <p:cNvSpPr>
            <a:spLocks noChangeArrowheads="1"/>
          </p:cNvSpPr>
          <p:nvPr userDrawn="1"/>
        </p:nvSpPr>
        <p:spPr bwMode="auto">
          <a:xfrm>
            <a:off x="382588" y="0"/>
            <a:ext cx="46037" cy="6858000"/>
          </a:xfrm>
          <a:prstGeom prst="rect">
            <a:avLst/>
          </a:prstGeom>
          <a:solidFill>
            <a:srgbClr val="566D78"/>
          </a:solidFill>
          <a:ln w="9525">
            <a:noFill/>
            <a:miter lim="800000"/>
            <a:headEnd/>
            <a:tailEnd/>
          </a:ln>
          <a:effectLst/>
        </p:spPr>
        <p:txBody>
          <a:bodyPr wrap="none" anchor="ctr"/>
          <a:lstStyle/>
          <a:p>
            <a:pPr>
              <a:spcBef>
                <a:spcPct val="0"/>
              </a:spcBef>
              <a:defRPr/>
            </a:pPr>
            <a:endParaRPr lang="en-US" sz="1800">
              <a:solidFill>
                <a:schemeClr val="tx1"/>
              </a:solidFill>
              <a:latin typeface="Arial" charset="0"/>
            </a:endParaRPr>
          </a:p>
        </p:txBody>
      </p:sp>
      <p:sp>
        <p:nvSpPr>
          <p:cNvPr id="1036" name="Rectangle 12"/>
          <p:cNvSpPr>
            <a:spLocks noChangeArrowheads="1"/>
          </p:cNvSpPr>
          <p:nvPr userDrawn="1"/>
        </p:nvSpPr>
        <p:spPr bwMode="auto">
          <a:xfrm>
            <a:off x="457200" y="0"/>
            <a:ext cx="19050" cy="6858000"/>
          </a:xfrm>
          <a:prstGeom prst="rect">
            <a:avLst/>
          </a:prstGeom>
          <a:solidFill>
            <a:srgbClr val="566D78"/>
          </a:solidFill>
          <a:ln w="9525">
            <a:noFill/>
            <a:miter lim="800000"/>
            <a:headEnd/>
            <a:tailEnd/>
          </a:ln>
          <a:effectLst/>
        </p:spPr>
        <p:txBody>
          <a:bodyPr wrap="none" anchor="ctr"/>
          <a:lstStyle/>
          <a:p>
            <a:pPr>
              <a:spcBef>
                <a:spcPct val="0"/>
              </a:spcBef>
              <a:defRPr/>
            </a:pPr>
            <a:endParaRPr lang="en-US" sz="1800">
              <a:solidFill>
                <a:schemeClr val="tx1"/>
              </a:solidFill>
              <a:latin typeface="Arial" charset="0"/>
            </a:endParaRPr>
          </a:p>
        </p:txBody>
      </p:sp>
      <p:sp>
        <p:nvSpPr>
          <p:cNvPr id="1037" name="Rectangle 13"/>
          <p:cNvSpPr>
            <a:spLocks noChangeArrowheads="1"/>
          </p:cNvSpPr>
          <p:nvPr userDrawn="1"/>
        </p:nvSpPr>
        <p:spPr bwMode="auto">
          <a:xfrm>
            <a:off x="0" y="190500"/>
            <a:ext cx="9144000" cy="182563"/>
          </a:xfrm>
          <a:prstGeom prst="rect">
            <a:avLst/>
          </a:prstGeom>
          <a:solidFill>
            <a:srgbClr val="3A3F60"/>
          </a:solidFill>
          <a:ln w="9525">
            <a:noFill/>
            <a:miter lim="800000"/>
            <a:headEnd/>
            <a:tailEnd/>
          </a:ln>
          <a:effectLst/>
        </p:spPr>
        <p:txBody>
          <a:bodyPr wrap="none" anchor="ctr"/>
          <a:lstStyle/>
          <a:p>
            <a:pPr>
              <a:defRPr/>
            </a:pPr>
            <a:endParaRPr lang="en-US"/>
          </a:p>
        </p:txBody>
      </p:sp>
      <p:pic>
        <p:nvPicPr>
          <p:cNvPr id="1038" name="Picture 14" descr="Untitled-2"/>
          <p:cNvPicPr>
            <a:picLocks noChangeAspect="1" noChangeArrowheads="1"/>
          </p:cNvPicPr>
          <p:nvPr userDrawn="1"/>
        </p:nvPicPr>
        <p:blipFill>
          <a:blip r:embed="rId14" cstate="print"/>
          <a:srcRect/>
          <a:stretch>
            <a:fillRect/>
          </a:stretch>
        </p:blipFill>
        <p:spPr bwMode="auto">
          <a:xfrm>
            <a:off x="301625" y="301625"/>
            <a:ext cx="1930400" cy="952500"/>
          </a:xfrm>
          <a:prstGeom prst="rect">
            <a:avLst/>
          </a:prstGeom>
          <a:solidFill>
            <a:srgbClr val="4D4D4D"/>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vwtech.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emf"/><Relationship Id="rId7" Type="http://schemas.openxmlformats.org/officeDocument/2006/relationships/diagramLayout" Target="../diagrams/layout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9.png"/><Relationship Id="rId10" Type="http://schemas.microsoft.com/office/2007/relationships/diagramDrawing" Target="../diagrams/drawing3.xml"/><Relationship Id="rId4" Type="http://schemas.openxmlformats.org/officeDocument/2006/relationships/image" Target="../media/image22.png"/><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vwtech.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emf"/><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emf"/><Relationship Id="rId7"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11" Type="http://schemas.microsoft.com/office/2007/relationships/diagramDrawing" Target="../diagrams/drawing1.xml"/><Relationship Id="rId5" Type="http://schemas.openxmlformats.org/officeDocument/2006/relationships/image" Target="../media/image16.png"/><Relationship Id="rId10" Type="http://schemas.openxmlformats.org/officeDocument/2006/relationships/diagramColors" Target="../diagrams/colors1.xml"/><Relationship Id="rId4" Type="http://schemas.openxmlformats.org/officeDocument/2006/relationships/image" Target="../media/image15.png"/><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emf"/><Relationship Id="rId7" Type="http://schemas.openxmlformats.org/officeDocument/2006/relationships/diagramLayout" Target="../diagrams/layou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20.png"/><Relationship Id="rId10" Type="http://schemas.microsoft.com/office/2007/relationships/diagramDrawing" Target="../diagrams/drawing2.xml"/><Relationship Id="rId4" Type="http://schemas.openxmlformats.org/officeDocument/2006/relationships/image" Target="../media/image19.pn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44538" y="1143000"/>
            <a:ext cx="7772400" cy="1470025"/>
          </a:xfrm>
        </p:spPr>
        <p:txBody>
          <a:bodyPr/>
          <a:lstStyle/>
          <a:p>
            <a:pPr eaLnBrk="1" hangingPunct="1"/>
            <a:r>
              <a:rPr lang="en-US" sz="2800" dirty="0" smtClean="0">
                <a:solidFill>
                  <a:schemeClr val="tx2"/>
                </a:solidFill>
                <a:latin typeface="+mj-lt"/>
                <a:ea typeface="+mj-ea"/>
                <a:cs typeface="+mj-cs"/>
              </a:rPr>
              <a:t>Expanded Use of the Probability of Raid Annihilation (P</a:t>
            </a:r>
            <a:r>
              <a:rPr lang="en-US" sz="2800" baseline="-25000" dirty="0" smtClean="0">
                <a:solidFill>
                  <a:schemeClr val="tx2"/>
                </a:solidFill>
                <a:latin typeface="+mj-lt"/>
                <a:ea typeface="+mj-ea"/>
                <a:cs typeface="+mj-cs"/>
              </a:rPr>
              <a:t>RA</a:t>
            </a:r>
            <a:r>
              <a:rPr lang="en-US" sz="2800" dirty="0" smtClean="0">
                <a:solidFill>
                  <a:schemeClr val="tx2"/>
                </a:solidFill>
                <a:latin typeface="+mj-lt"/>
                <a:ea typeface="+mj-ea"/>
                <a:cs typeface="+mj-cs"/>
              </a:rPr>
              <a:t>) Testbed</a:t>
            </a:r>
            <a:endParaRPr lang="en-US" sz="2800" b="1" dirty="0" smtClean="0">
              <a:solidFill>
                <a:schemeClr val="tx1"/>
              </a:solidFill>
              <a:latin typeface="Verdana" pitchFamily="34" charset="0"/>
            </a:endParaRPr>
          </a:p>
        </p:txBody>
      </p:sp>
      <p:sp>
        <p:nvSpPr>
          <p:cNvPr id="2051" name="Rectangle 3"/>
          <p:cNvSpPr>
            <a:spLocks noGrp="1" noChangeArrowheads="1"/>
          </p:cNvSpPr>
          <p:nvPr>
            <p:ph type="subTitle" idx="1"/>
          </p:nvPr>
        </p:nvSpPr>
        <p:spPr>
          <a:xfrm>
            <a:off x="1385888" y="3657600"/>
            <a:ext cx="6400800" cy="1143000"/>
          </a:xfrm>
        </p:spPr>
        <p:txBody>
          <a:bodyPr/>
          <a:lstStyle/>
          <a:p>
            <a:pPr eaLnBrk="1" hangingPunct="1">
              <a:lnSpc>
                <a:spcPct val="80000"/>
              </a:lnSpc>
            </a:pPr>
            <a:r>
              <a:rPr lang="fr-FR" sz="1800" b="1" dirty="0" smtClean="0">
                <a:solidFill>
                  <a:srgbClr val="333399"/>
                </a:solidFill>
                <a:latin typeface="Verdana" pitchFamily="34" charset="0"/>
              </a:rPr>
              <a:t>860 Greenbrier </a:t>
            </a:r>
            <a:r>
              <a:rPr lang="fr-FR" sz="1800" b="1" dirty="0" err="1" smtClean="0">
                <a:solidFill>
                  <a:srgbClr val="333399"/>
                </a:solidFill>
                <a:latin typeface="Verdana" pitchFamily="34" charset="0"/>
              </a:rPr>
              <a:t>Circle</a:t>
            </a:r>
            <a:endParaRPr lang="fr-FR" sz="1800" b="1" dirty="0" smtClean="0">
              <a:solidFill>
                <a:srgbClr val="333399"/>
              </a:solidFill>
              <a:latin typeface="Verdana" pitchFamily="34" charset="0"/>
            </a:endParaRPr>
          </a:p>
          <a:p>
            <a:pPr eaLnBrk="1" hangingPunct="1">
              <a:lnSpc>
                <a:spcPct val="80000"/>
              </a:lnSpc>
            </a:pPr>
            <a:r>
              <a:rPr lang="fr-FR" sz="1800" b="1" dirty="0" smtClean="0">
                <a:solidFill>
                  <a:srgbClr val="333399"/>
                </a:solidFill>
                <a:latin typeface="Verdana" pitchFamily="34" charset="0"/>
              </a:rPr>
              <a:t>Suite 305</a:t>
            </a:r>
          </a:p>
          <a:p>
            <a:pPr eaLnBrk="1" hangingPunct="1">
              <a:lnSpc>
                <a:spcPct val="80000"/>
              </a:lnSpc>
            </a:pPr>
            <a:r>
              <a:rPr lang="fr-FR" sz="1800" b="1" dirty="0" smtClean="0">
                <a:solidFill>
                  <a:srgbClr val="333399"/>
                </a:solidFill>
                <a:latin typeface="Verdana" pitchFamily="34" charset="0"/>
              </a:rPr>
              <a:t>Chesapeake, VA 23320</a:t>
            </a:r>
          </a:p>
          <a:p>
            <a:pPr eaLnBrk="1" hangingPunct="1">
              <a:lnSpc>
                <a:spcPct val="80000"/>
              </a:lnSpc>
            </a:pPr>
            <a:r>
              <a:rPr lang="fr-FR" sz="1400" b="1" dirty="0" smtClean="0">
                <a:solidFill>
                  <a:srgbClr val="333399"/>
                </a:solidFill>
                <a:latin typeface="Verdana" pitchFamily="34" charset="0"/>
                <a:hlinkClick r:id="rId3"/>
              </a:rPr>
              <a:t>www.avwtech.com</a:t>
            </a:r>
            <a:endParaRPr lang="fr-FR" sz="1400" b="1" dirty="0" smtClean="0">
              <a:solidFill>
                <a:srgbClr val="333399"/>
              </a:solidFill>
              <a:latin typeface="Verdana" pitchFamily="34" charset="0"/>
            </a:endParaRPr>
          </a:p>
        </p:txBody>
      </p:sp>
      <p:sp>
        <p:nvSpPr>
          <p:cNvPr id="2052" name="Text Box 4"/>
          <p:cNvSpPr txBox="1">
            <a:spLocks noChangeArrowheads="1"/>
          </p:cNvSpPr>
          <p:nvPr/>
        </p:nvSpPr>
        <p:spPr bwMode="auto">
          <a:xfrm>
            <a:off x="2895600" y="5105400"/>
            <a:ext cx="3429000" cy="1155700"/>
          </a:xfrm>
          <a:prstGeom prst="rect">
            <a:avLst/>
          </a:prstGeom>
          <a:noFill/>
          <a:ln w="9525">
            <a:noFill/>
            <a:miter lim="800000"/>
            <a:headEnd/>
            <a:tailEnd/>
          </a:ln>
        </p:spPr>
        <p:txBody>
          <a:bodyPr>
            <a:spAutoFit/>
          </a:bodyPr>
          <a:lstStyle/>
          <a:p>
            <a:pPr>
              <a:spcBef>
                <a:spcPct val="0"/>
              </a:spcBef>
            </a:pPr>
            <a:r>
              <a:rPr lang="en-US" b="1">
                <a:solidFill>
                  <a:srgbClr val="333399"/>
                </a:solidFill>
              </a:rPr>
              <a:t>Phone:</a:t>
            </a:r>
          </a:p>
          <a:p>
            <a:pPr>
              <a:spcBef>
                <a:spcPct val="0"/>
              </a:spcBef>
            </a:pPr>
            <a:r>
              <a:rPr lang="en-US" b="1">
                <a:solidFill>
                  <a:srgbClr val="333399"/>
                </a:solidFill>
              </a:rPr>
              <a:t>757-361-9581</a:t>
            </a:r>
          </a:p>
          <a:p>
            <a:pPr>
              <a:spcBef>
                <a:spcPct val="0"/>
              </a:spcBef>
            </a:pPr>
            <a:endParaRPr lang="en-US" b="1">
              <a:solidFill>
                <a:srgbClr val="333399"/>
              </a:solidFill>
            </a:endParaRPr>
          </a:p>
          <a:p>
            <a:pPr>
              <a:spcBef>
                <a:spcPct val="0"/>
              </a:spcBef>
            </a:pPr>
            <a:r>
              <a:rPr lang="en-US" b="1">
                <a:solidFill>
                  <a:srgbClr val="333399"/>
                </a:solidFill>
              </a:rPr>
              <a:t>Fax:</a:t>
            </a:r>
          </a:p>
          <a:p>
            <a:pPr>
              <a:spcBef>
                <a:spcPct val="0"/>
              </a:spcBef>
            </a:pPr>
            <a:r>
              <a:rPr lang="en-US" b="1">
                <a:solidFill>
                  <a:srgbClr val="333399"/>
                </a:solidFill>
              </a:rPr>
              <a:t>757-361-9585</a:t>
            </a:r>
          </a:p>
        </p:txBody>
      </p:sp>
      <p:sp>
        <p:nvSpPr>
          <p:cNvPr id="6" name="Rectangle 3"/>
          <p:cNvSpPr txBox="1">
            <a:spLocks noChangeArrowheads="1"/>
          </p:cNvSpPr>
          <p:nvPr/>
        </p:nvSpPr>
        <p:spPr bwMode="auto">
          <a:xfrm>
            <a:off x="1082675" y="2895600"/>
            <a:ext cx="7239000" cy="1143000"/>
          </a:xfrm>
          <a:prstGeom prst="rect">
            <a:avLst/>
          </a:prstGeom>
          <a:noFill/>
          <a:ln w="9525">
            <a:noFill/>
            <a:miter lim="800000"/>
            <a:headEnd/>
            <a:tailEnd/>
          </a:ln>
        </p:spPr>
        <p:txBody>
          <a:bodyPr/>
          <a:lstStyle/>
          <a:p>
            <a:pPr>
              <a:lnSpc>
                <a:spcPct val="80000"/>
              </a:lnSpc>
              <a:spcBef>
                <a:spcPct val="20000"/>
              </a:spcBef>
              <a:defRPr/>
            </a:pPr>
            <a:r>
              <a:rPr lang="fr-FR" sz="1600" b="1" kern="0" dirty="0" err="1">
                <a:solidFill>
                  <a:srgbClr val="333399"/>
                </a:solidFill>
                <a:latin typeface="+mn-lt"/>
              </a:rPr>
              <a:t>Presenter</a:t>
            </a:r>
            <a:r>
              <a:rPr lang="fr-FR" sz="1600" b="1" kern="0" dirty="0">
                <a:solidFill>
                  <a:srgbClr val="333399"/>
                </a:solidFill>
                <a:latin typeface="+mn-lt"/>
              </a:rPr>
              <a:t>:  </a:t>
            </a:r>
            <a:r>
              <a:rPr lang="fr-FR" sz="1600" b="1" kern="0" dirty="0" smtClean="0">
                <a:solidFill>
                  <a:srgbClr val="333399"/>
                </a:solidFill>
                <a:latin typeface="+mn-lt"/>
              </a:rPr>
              <a:t>Richard Lawrence </a:t>
            </a:r>
            <a:endParaRPr lang="fr-FR" sz="1600" b="1" kern="0" dirty="0">
              <a:solidFill>
                <a:srgbClr val="333399"/>
              </a:solidFill>
              <a:latin typeface="+mn-lt"/>
            </a:endParaRPr>
          </a:p>
          <a:p>
            <a:pPr>
              <a:lnSpc>
                <a:spcPct val="80000"/>
              </a:lnSpc>
              <a:spcBef>
                <a:spcPct val="20000"/>
              </a:spcBef>
              <a:defRPr/>
            </a:pPr>
            <a:endParaRPr lang="fr-FR" sz="1600" b="1" kern="0" dirty="0">
              <a:solidFill>
                <a:srgbClr val="333399"/>
              </a:solidFill>
              <a:latin typeface="+mn-lt"/>
            </a:endParaRPr>
          </a:p>
        </p:txBody>
      </p:sp>
      <p:sp>
        <p:nvSpPr>
          <p:cNvPr id="7"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8" name="Slide Number Placeholder 7"/>
          <p:cNvSpPr>
            <a:spLocks noGrp="1"/>
          </p:cNvSpPr>
          <p:nvPr>
            <p:ph type="sldNum" sz="quarter" idx="12"/>
          </p:nvPr>
        </p:nvSpPr>
        <p:spPr/>
        <p:txBody>
          <a:bodyPr/>
          <a:lstStyle/>
          <a:p>
            <a:pPr>
              <a:defRPr/>
            </a:pPr>
            <a:fld id="{91A5B993-0ADE-4ACA-8D03-CA9CD0C939FB}"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an-slq-32-r17.jpg"/>
          <p:cNvPicPr>
            <a:picLocks noChangeAspect="1"/>
          </p:cNvPicPr>
          <p:nvPr/>
        </p:nvPicPr>
        <p:blipFill>
          <a:blip r:embed="rId3" cstate="print">
            <a:lum bright="-10000" contrast="2000"/>
          </a:blip>
          <a:stretch>
            <a:fillRect/>
          </a:stretch>
        </p:blipFill>
        <p:spPr>
          <a:xfrm>
            <a:off x="7162800" y="1752600"/>
            <a:ext cx="1695673"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13"/>
          <p:cNvPicPr>
            <a:picLocks noChangeAspect="1" noChangeArrowheads="1"/>
          </p:cNvPicPr>
          <p:nvPr/>
        </p:nvPicPr>
        <p:blipFill>
          <a:blip r:embed="rId4"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dirty="0" smtClean="0">
                <a:solidFill>
                  <a:srgbClr val="0000FF"/>
                </a:solidFill>
              </a:rPr>
              <a:t>Evolving Capabilities and Threats</a:t>
            </a:r>
            <a:endParaRPr lang="en-US" sz="2400" b="1" kern="0" dirty="0">
              <a:solidFill>
                <a:srgbClr val="0000FF"/>
              </a:solidFill>
              <a:ea typeface="+mj-ea"/>
              <a:cs typeface="+mj-cs"/>
            </a:endParaRPr>
          </a:p>
        </p:txBody>
      </p:sp>
      <p:sp>
        <p:nvSpPr>
          <p:cNvPr id="10" name="TextBox 9"/>
          <p:cNvSpPr txBox="1"/>
          <p:nvPr/>
        </p:nvSpPr>
        <p:spPr>
          <a:xfrm>
            <a:off x="304800" y="1066800"/>
            <a:ext cx="8266747" cy="4893647"/>
          </a:xfrm>
          <a:prstGeom prst="rect">
            <a:avLst/>
          </a:prstGeom>
          <a:noFill/>
        </p:spPr>
        <p:txBody>
          <a:bodyPr wrap="square" rtlCol="0">
            <a:spAutoFit/>
          </a:bodyPr>
          <a:lstStyle/>
          <a:p>
            <a:pPr algn="l">
              <a:buFont typeface="Arial" pitchFamily="34" charset="0"/>
              <a:buChar char="•"/>
            </a:pPr>
            <a:r>
              <a:rPr lang="en-US" sz="2400" dirty="0" smtClean="0">
                <a:solidFill>
                  <a:schemeClr val="accent6"/>
                </a:solidFill>
              </a:rPr>
              <a:t> </a:t>
            </a:r>
            <a:r>
              <a:rPr lang="en-US" sz="2400" dirty="0" smtClean="0">
                <a:solidFill>
                  <a:schemeClr val="accent6"/>
                </a:solidFill>
                <a:latin typeface="+mn-lt"/>
              </a:rPr>
              <a:t>Testing combat systems against evolving threats: </a:t>
            </a:r>
          </a:p>
          <a:p>
            <a:pPr lvl="1" algn="l">
              <a:buSzPct val="75000"/>
              <a:buFont typeface="Arial" pitchFamily="34" charset="0"/>
              <a:buChar char="•"/>
            </a:pPr>
            <a:r>
              <a:rPr lang="en-US" sz="2400" dirty="0" smtClean="0">
                <a:solidFill>
                  <a:schemeClr val="accent6"/>
                </a:solidFill>
                <a:latin typeface="+mn-lt"/>
              </a:rPr>
              <a:t> With low probability of intercept radars. </a:t>
            </a:r>
          </a:p>
          <a:p>
            <a:pPr lvl="1" algn="l">
              <a:buSzPct val="75000"/>
              <a:buFont typeface="Arial" pitchFamily="34" charset="0"/>
              <a:buChar char="•"/>
            </a:pPr>
            <a:r>
              <a:rPr lang="en-US" sz="2400" dirty="0" smtClean="0">
                <a:solidFill>
                  <a:schemeClr val="accent6"/>
                </a:solidFill>
                <a:latin typeface="+mn-lt"/>
              </a:rPr>
              <a:t> With coherent radars.</a:t>
            </a:r>
          </a:p>
          <a:p>
            <a:pPr lvl="1" algn="l">
              <a:buSzPct val="75000"/>
              <a:buFont typeface="Arial" pitchFamily="34" charset="0"/>
              <a:buChar char="•"/>
            </a:pPr>
            <a:r>
              <a:rPr lang="en-US" sz="2400" dirty="0" smtClean="0">
                <a:solidFill>
                  <a:schemeClr val="accent6"/>
                </a:solidFill>
                <a:latin typeface="+mn-lt"/>
              </a:rPr>
              <a:t> With low observable technologies.</a:t>
            </a:r>
          </a:p>
          <a:p>
            <a:pPr algn="l">
              <a:buSzPct val="75000"/>
              <a:buFont typeface="Arial" pitchFamily="34" charset="0"/>
              <a:buChar char="•"/>
            </a:pPr>
            <a:r>
              <a:rPr lang="en-US" sz="2400" dirty="0" smtClean="0">
                <a:solidFill>
                  <a:schemeClr val="accent6"/>
                </a:solidFill>
                <a:latin typeface="+mn-lt"/>
              </a:rPr>
              <a:t> Navy’s advancement with (SEWIP) 				Block II AN/SLQ-32 B, will require:</a:t>
            </a:r>
          </a:p>
          <a:p>
            <a:pPr lvl="1" algn="l">
              <a:buSzPct val="75000"/>
              <a:buFont typeface="Arial" pitchFamily="34" charset="0"/>
              <a:buChar char="•"/>
            </a:pPr>
            <a:r>
              <a:rPr lang="en-US" sz="2400" dirty="0" smtClean="0">
                <a:solidFill>
                  <a:schemeClr val="accent6"/>
                </a:solidFill>
                <a:latin typeface="+mn-lt"/>
              </a:rPr>
              <a:t> Higher fidelity emissions from threat surrogates (targets) and threat models.  </a:t>
            </a:r>
          </a:p>
          <a:p>
            <a:pPr algn="l">
              <a:buSzPct val="75000"/>
              <a:buFont typeface="Arial" pitchFamily="34" charset="0"/>
              <a:buChar char="•"/>
            </a:pPr>
            <a:r>
              <a:rPr lang="en-US" sz="2400" dirty="0" smtClean="0">
                <a:solidFill>
                  <a:schemeClr val="accent6"/>
                </a:solidFill>
                <a:latin typeface="+mn-lt"/>
              </a:rPr>
              <a:t> Use of the Testbed would realize cost savings and fill shortcomings imposed by a lack of capable targets.</a:t>
            </a:r>
            <a:endParaRPr lang="en-US" sz="2400" dirty="0">
              <a:solidFill>
                <a:schemeClr val="accent6"/>
              </a:solidFill>
              <a:latin typeface="+mn-lt"/>
            </a:endParaRPr>
          </a:p>
        </p:txBody>
      </p:sp>
      <p:cxnSp>
        <p:nvCxnSpPr>
          <p:cNvPr id="17" name="Straight Arrow Connector 16"/>
          <p:cNvCxnSpPr>
            <a:endCxn id="15" idx="1"/>
          </p:cNvCxnSpPr>
          <p:nvPr/>
        </p:nvCxnSpPr>
        <p:spPr bwMode="auto">
          <a:xfrm rot="10800000">
            <a:off x="6400800" y="5335423"/>
            <a:ext cx="1588" cy="1588"/>
          </a:xfrm>
          <a:prstGeom prst="straightConnector1">
            <a:avLst/>
          </a:prstGeom>
          <a:solidFill>
            <a:srgbClr val="CCCC99"/>
          </a:solidFill>
          <a:ln w="9525" cap="flat" cmpd="sng" algn="ctr">
            <a:noFill/>
            <a:prstDash val="solid"/>
            <a:round/>
            <a:headEnd type="arrow"/>
            <a:tailEnd type="arrow"/>
          </a:ln>
          <a:effectLst/>
        </p:spPr>
      </p:cxnSp>
      <p:cxnSp>
        <p:nvCxnSpPr>
          <p:cNvPr id="20" name="Elbow Connector 19"/>
          <p:cNvCxnSpPr/>
          <p:nvPr/>
        </p:nvCxnSpPr>
        <p:spPr bwMode="auto">
          <a:xfrm flipV="1">
            <a:off x="3505200" y="4876800"/>
            <a:ext cx="1752600" cy="914400"/>
          </a:xfrm>
          <a:prstGeom prst="bentConnector3">
            <a:avLst>
              <a:gd name="adj1" fmla="val 50000"/>
            </a:avLst>
          </a:prstGeom>
          <a:solidFill>
            <a:srgbClr val="CCCC99"/>
          </a:solidFill>
          <a:ln w="9525" cap="flat" cmpd="sng" algn="ctr">
            <a:noFill/>
            <a:prstDash val="solid"/>
            <a:round/>
            <a:headEnd type="arrow"/>
            <a:tailEnd type="arrow"/>
          </a:ln>
          <a:effectLst/>
        </p:spPr>
      </p:cxnSp>
      <p:sp>
        <p:nvSpPr>
          <p:cNvPr id="9"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1" name="Slide Number Placeholder 10"/>
          <p:cNvSpPr>
            <a:spLocks noGrp="1"/>
          </p:cNvSpPr>
          <p:nvPr>
            <p:ph type="sldNum" sz="quarter" idx="12"/>
          </p:nvPr>
        </p:nvSpPr>
        <p:spPr/>
        <p:txBody>
          <a:bodyPr/>
          <a:lstStyle/>
          <a:p>
            <a:pPr>
              <a:defRPr/>
            </a:pPr>
            <a:fld id="{83B83CC2-156A-49C0-AD41-27A9B428220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dirty="0" smtClean="0">
                <a:solidFill>
                  <a:srgbClr val="0000FF"/>
                </a:solidFill>
              </a:rPr>
              <a:t>Predictive Analysis</a:t>
            </a:r>
            <a:endParaRPr lang="en-US" sz="2400" b="1" kern="0" dirty="0">
              <a:solidFill>
                <a:srgbClr val="0000FF"/>
              </a:solidFill>
              <a:ea typeface="+mj-ea"/>
              <a:cs typeface="+mj-cs"/>
            </a:endParaRPr>
          </a:p>
        </p:txBody>
      </p:sp>
      <p:sp>
        <p:nvSpPr>
          <p:cNvPr id="10" name="TextBox 9"/>
          <p:cNvSpPr txBox="1"/>
          <p:nvPr/>
        </p:nvSpPr>
        <p:spPr>
          <a:xfrm>
            <a:off x="420053" y="1066800"/>
            <a:ext cx="8038147" cy="3416320"/>
          </a:xfrm>
          <a:prstGeom prst="rect">
            <a:avLst/>
          </a:prstGeom>
          <a:noFill/>
        </p:spPr>
        <p:txBody>
          <a:bodyPr wrap="square" rtlCol="0">
            <a:spAutoFit/>
          </a:bodyPr>
          <a:lstStyle/>
          <a:p>
            <a:pPr algn="l">
              <a:buFont typeface="Arial" pitchFamily="34" charset="0"/>
              <a:buChar char="•"/>
            </a:pPr>
            <a:r>
              <a:rPr lang="en-US" sz="2400" dirty="0" smtClean="0">
                <a:solidFill>
                  <a:schemeClr val="accent6"/>
                </a:solidFill>
                <a:latin typeface="+mn-lt"/>
              </a:rPr>
              <a:t> Changes/updates to the appropriate model(s) in the Testbed would facilitate a sufficient number of Monte-</a:t>
            </a:r>
            <a:r>
              <a:rPr lang="en-US" sz="2400" dirty="0" err="1" smtClean="0">
                <a:solidFill>
                  <a:schemeClr val="accent6"/>
                </a:solidFill>
                <a:latin typeface="+mn-lt"/>
              </a:rPr>
              <a:t>Carlo’ed</a:t>
            </a:r>
            <a:r>
              <a:rPr lang="en-US" sz="2400" dirty="0" smtClean="0">
                <a:solidFill>
                  <a:schemeClr val="accent6"/>
                </a:solidFill>
                <a:latin typeface="+mn-lt"/>
              </a:rPr>
              <a:t> scenarios for pre-flight prediction.</a:t>
            </a:r>
          </a:p>
          <a:p>
            <a:pPr algn="l">
              <a:buFont typeface="Arial" pitchFamily="34" charset="0"/>
              <a:buChar char="•"/>
            </a:pPr>
            <a:r>
              <a:rPr lang="en-US" sz="2400" dirty="0" smtClean="0">
                <a:solidFill>
                  <a:schemeClr val="accent6"/>
                </a:solidFill>
                <a:latin typeface="+mn-lt"/>
              </a:rPr>
              <a:t> Provides ability to craft and run a number of scenarios to find the heart of &amp; limits of the test envelope. </a:t>
            </a:r>
          </a:p>
          <a:p>
            <a:pPr algn="l">
              <a:buFont typeface="Arial" pitchFamily="34" charset="0"/>
              <a:buChar char="•"/>
            </a:pPr>
            <a:r>
              <a:rPr lang="en-US" sz="2400" dirty="0" smtClean="0">
                <a:solidFill>
                  <a:schemeClr val="accent6"/>
                </a:solidFill>
                <a:latin typeface="+mn-lt"/>
              </a:rPr>
              <a:t> Combine with Design of Experiments to define the test space and number of live events to achieve statistically significant results.  </a:t>
            </a:r>
            <a:endParaRPr lang="en-US" sz="2400" dirty="0">
              <a:solidFill>
                <a:schemeClr val="accent6"/>
              </a:solidFill>
              <a:latin typeface="+mn-lt"/>
            </a:endParaRPr>
          </a:p>
        </p:txBody>
      </p:sp>
      <p:cxnSp>
        <p:nvCxnSpPr>
          <p:cNvPr id="17" name="Straight Arrow Connector 16"/>
          <p:cNvCxnSpPr>
            <a:endCxn id="15" idx="1"/>
          </p:cNvCxnSpPr>
          <p:nvPr/>
        </p:nvCxnSpPr>
        <p:spPr bwMode="auto">
          <a:xfrm rot="16200000" flipH="1">
            <a:off x="7271416" y="5607716"/>
            <a:ext cx="1193490" cy="189478"/>
          </a:xfrm>
          <a:prstGeom prst="straightConnector1">
            <a:avLst/>
          </a:prstGeom>
          <a:solidFill>
            <a:srgbClr val="CCCC99"/>
          </a:solidFill>
          <a:ln w="9525" cap="flat" cmpd="sng" algn="ctr">
            <a:noFill/>
            <a:prstDash val="solid"/>
            <a:round/>
            <a:headEnd type="arrow"/>
            <a:tailEnd type="arrow"/>
          </a:ln>
          <a:effectLst/>
        </p:spPr>
      </p:cxnSp>
      <p:cxnSp>
        <p:nvCxnSpPr>
          <p:cNvPr id="20" name="Elbow Connector 19"/>
          <p:cNvCxnSpPr/>
          <p:nvPr/>
        </p:nvCxnSpPr>
        <p:spPr bwMode="auto">
          <a:xfrm flipV="1">
            <a:off x="3505200" y="4876800"/>
            <a:ext cx="1752600" cy="914400"/>
          </a:xfrm>
          <a:prstGeom prst="bentConnector3">
            <a:avLst>
              <a:gd name="adj1" fmla="val 50000"/>
            </a:avLst>
          </a:prstGeom>
          <a:solidFill>
            <a:srgbClr val="CCCC99"/>
          </a:solidFill>
          <a:ln w="9525" cap="flat" cmpd="sng" algn="ctr">
            <a:noFill/>
            <a:prstDash val="solid"/>
            <a:round/>
            <a:headEnd type="arrow"/>
            <a:tailEnd type="arrow"/>
          </a:ln>
          <a:effectLst/>
        </p:spPr>
      </p:cxnSp>
      <p:pic>
        <p:nvPicPr>
          <p:cNvPr id="9" name="Picture 4" descr="BB DOE Logo"/>
          <p:cNvPicPr>
            <a:picLocks noChangeAspect="1" noChangeArrowheads="1"/>
          </p:cNvPicPr>
          <p:nvPr/>
        </p:nvPicPr>
        <p:blipFill>
          <a:blip r:embed="rId4" cstate="print"/>
          <a:srcRect/>
          <a:stretch>
            <a:fillRect/>
          </a:stretch>
        </p:blipFill>
        <p:spPr bwMode="auto">
          <a:xfrm>
            <a:off x="4572000" y="4953000"/>
            <a:ext cx="1422909"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Redux Dren.png"/>
          <p:cNvPicPr>
            <a:picLocks noChangeAspect="1"/>
          </p:cNvPicPr>
          <p:nvPr/>
        </p:nvPicPr>
        <p:blipFill>
          <a:blip r:embed="rId5" cstate="print"/>
          <a:stretch>
            <a:fillRect/>
          </a:stretch>
        </p:blipFill>
        <p:spPr>
          <a:xfrm>
            <a:off x="304800" y="4953000"/>
            <a:ext cx="3128002" cy="1066800"/>
          </a:xfrm>
          <a:prstGeom prst="rect">
            <a:avLst/>
          </a:prstGeom>
        </p:spPr>
      </p:pic>
      <p:sp>
        <p:nvSpPr>
          <p:cNvPr id="12" name="Plus 11"/>
          <p:cNvSpPr/>
          <p:nvPr/>
        </p:nvSpPr>
        <p:spPr bwMode="auto">
          <a:xfrm>
            <a:off x="3581400" y="5257800"/>
            <a:ext cx="685800" cy="685800"/>
          </a:xfrm>
          <a:prstGeom prst="mathPlus">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rgbClr val="660000"/>
              </a:solidFill>
              <a:effectLst/>
              <a:latin typeface="Verdana" pitchFamily="34" charset="0"/>
            </a:endParaRPr>
          </a:p>
        </p:txBody>
      </p:sp>
      <p:sp>
        <p:nvSpPr>
          <p:cNvPr id="14" name="Equal 13"/>
          <p:cNvSpPr/>
          <p:nvPr/>
        </p:nvSpPr>
        <p:spPr bwMode="auto">
          <a:xfrm>
            <a:off x="6172200" y="5410200"/>
            <a:ext cx="533400" cy="381000"/>
          </a:xfrm>
          <a:prstGeom prst="mathEqual">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rgbClr val="660000"/>
              </a:solidFill>
              <a:effectLst/>
              <a:latin typeface="Verdana" pitchFamily="34" charset="0"/>
            </a:endParaRPr>
          </a:p>
        </p:txBody>
      </p:sp>
      <p:graphicFrame>
        <p:nvGraphicFramePr>
          <p:cNvPr id="15" name="Diagram 14"/>
          <p:cNvGraphicFramePr/>
          <p:nvPr/>
        </p:nvGraphicFramePr>
        <p:xfrm>
          <a:off x="7010400" y="4953000"/>
          <a:ext cx="1905000" cy="1346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6" name="Slide Number Placeholder 15"/>
          <p:cNvSpPr>
            <a:spLocks noGrp="1"/>
          </p:cNvSpPr>
          <p:nvPr>
            <p:ph type="sldNum" sz="quarter" idx="12"/>
          </p:nvPr>
        </p:nvSpPr>
        <p:spPr/>
        <p:txBody>
          <a:bodyPr/>
          <a:lstStyle/>
          <a:p>
            <a:pPr>
              <a:defRPr/>
            </a:pPr>
            <a:fld id="{83B83CC2-156A-49C0-AD41-27A9B428220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990600" y="304800"/>
            <a:ext cx="7772400" cy="990600"/>
          </a:xfrm>
          <a:prstGeom prst="rect">
            <a:avLst/>
          </a:prstGeom>
          <a:noFill/>
          <a:ln w="9525">
            <a:noFill/>
            <a:miter lim="800000"/>
            <a:headEnd/>
            <a:tailEnd/>
          </a:ln>
        </p:spPr>
        <p:txBody>
          <a:bodyPr anchor="ctr"/>
          <a:lstStyle/>
          <a:p>
            <a:pPr>
              <a:spcBef>
                <a:spcPct val="0"/>
              </a:spcBef>
              <a:defRPr/>
            </a:pPr>
            <a:r>
              <a:rPr lang="en-US" sz="2400" b="1" dirty="0" smtClean="0">
                <a:solidFill>
                  <a:srgbClr val="0000FF"/>
                </a:solidFill>
              </a:rPr>
              <a:t>Expanded Use of the Probability of Raid Annihilation (P</a:t>
            </a:r>
            <a:r>
              <a:rPr lang="en-US" sz="2400" b="1" baseline="-25000" dirty="0" smtClean="0">
                <a:solidFill>
                  <a:srgbClr val="0000FF"/>
                </a:solidFill>
              </a:rPr>
              <a:t>RA</a:t>
            </a:r>
            <a:r>
              <a:rPr lang="en-US" sz="2400" b="1" dirty="0" smtClean="0">
                <a:solidFill>
                  <a:srgbClr val="0000FF"/>
                </a:solidFill>
              </a:rPr>
              <a:t>) Testbed</a:t>
            </a:r>
          </a:p>
          <a:p>
            <a:pPr>
              <a:spcBef>
                <a:spcPct val="0"/>
              </a:spcBef>
              <a:defRPr/>
            </a:pPr>
            <a:r>
              <a:rPr lang="en-US" sz="2400" b="1" kern="0" dirty="0" smtClean="0">
                <a:solidFill>
                  <a:srgbClr val="0000FF"/>
                </a:solidFill>
                <a:ea typeface="+mj-ea"/>
                <a:cs typeface="+mj-cs"/>
              </a:rPr>
              <a:t>Conclusion</a:t>
            </a:r>
            <a:endParaRPr lang="en-US" sz="2400" b="1" kern="0" dirty="0">
              <a:solidFill>
                <a:srgbClr val="0000FF"/>
              </a:solidFill>
              <a:ea typeface="+mj-ea"/>
              <a:cs typeface="+mj-cs"/>
            </a:endParaRPr>
          </a:p>
        </p:txBody>
      </p:sp>
      <p:sp>
        <p:nvSpPr>
          <p:cNvPr id="10" name="TextBox 9"/>
          <p:cNvSpPr txBox="1"/>
          <p:nvPr/>
        </p:nvSpPr>
        <p:spPr>
          <a:xfrm>
            <a:off x="420053" y="1589544"/>
            <a:ext cx="8038147" cy="2677656"/>
          </a:xfrm>
          <a:prstGeom prst="rect">
            <a:avLst/>
          </a:prstGeom>
          <a:noFill/>
        </p:spPr>
        <p:txBody>
          <a:bodyPr wrap="square" rtlCol="0">
            <a:spAutoFit/>
          </a:bodyPr>
          <a:lstStyle/>
          <a:p>
            <a:pPr algn="l">
              <a:buFont typeface="Arial" pitchFamily="34" charset="0"/>
              <a:buChar char="•"/>
            </a:pPr>
            <a:r>
              <a:rPr lang="en-US" sz="2400" dirty="0" smtClean="0">
                <a:solidFill>
                  <a:schemeClr val="accent6"/>
                </a:solidFill>
                <a:latin typeface="+mn-lt"/>
              </a:rPr>
              <a:t> Capability exists to answer other questions, to expand the use of the testbed.</a:t>
            </a:r>
          </a:p>
          <a:p>
            <a:pPr algn="l">
              <a:buFont typeface="Arial" pitchFamily="34" charset="0"/>
              <a:buChar char="•"/>
            </a:pPr>
            <a:r>
              <a:rPr lang="en-US" sz="2400" dirty="0" smtClean="0">
                <a:solidFill>
                  <a:schemeClr val="accent6"/>
                </a:solidFill>
                <a:latin typeface="+mn-lt"/>
              </a:rPr>
              <a:t> The initial development is complete and proven through the LPD 17 P</a:t>
            </a:r>
            <a:r>
              <a:rPr lang="en-US" sz="2400" baseline="-25000" dirty="0" smtClean="0">
                <a:solidFill>
                  <a:schemeClr val="accent6"/>
                </a:solidFill>
                <a:latin typeface="+mn-lt"/>
              </a:rPr>
              <a:t>RA</a:t>
            </a:r>
            <a:r>
              <a:rPr lang="en-US" sz="2400" dirty="0" smtClean="0">
                <a:solidFill>
                  <a:schemeClr val="accent6"/>
                </a:solidFill>
                <a:latin typeface="+mn-lt"/>
              </a:rPr>
              <a:t> effort.</a:t>
            </a:r>
          </a:p>
          <a:p>
            <a:pPr algn="l">
              <a:buFont typeface="Arial" pitchFamily="34" charset="0"/>
              <a:buChar char="•"/>
            </a:pPr>
            <a:r>
              <a:rPr lang="en-US" sz="2400" dirty="0" smtClean="0">
                <a:solidFill>
                  <a:schemeClr val="accent6"/>
                </a:solidFill>
                <a:latin typeface="+mn-lt"/>
              </a:rPr>
              <a:t> A variety of efforts would benefit from a complementary M&amp;S input:</a:t>
            </a:r>
          </a:p>
        </p:txBody>
      </p:sp>
      <p:cxnSp>
        <p:nvCxnSpPr>
          <p:cNvPr id="17" name="Straight Arrow Connector 16"/>
          <p:cNvCxnSpPr/>
          <p:nvPr/>
        </p:nvCxnSpPr>
        <p:spPr bwMode="auto">
          <a:xfrm rot="16200000" flipH="1">
            <a:off x="7271416" y="5607716"/>
            <a:ext cx="1193490" cy="189478"/>
          </a:xfrm>
          <a:prstGeom prst="straightConnector1">
            <a:avLst/>
          </a:prstGeom>
          <a:solidFill>
            <a:srgbClr val="CCCC99"/>
          </a:solidFill>
          <a:ln w="9525" cap="flat" cmpd="sng" algn="ctr">
            <a:noFill/>
            <a:prstDash val="solid"/>
            <a:round/>
            <a:headEnd type="arrow"/>
            <a:tailEnd type="arrow"/>
          </a:ln>
          <a:effectLst/>
        </p:spPr>
      </p:cxnSp>
      <p:cxnSp>
        <p:nvCxnSpPr>
          <p:cNvPr id="20" name="Elbow Connector 19"/>
          <p:cNvCxnSpPr/>
          <p:nvPr/>
        </p:nvCxnSpPr>
        <p:spPr bwMode="auto">
          <a:xfrm flipV="1">
            <a:off x="3505200" y="4876800"/>
            <a:ext cx="1752600" cy="914400"/>
          </a:xfrm>
          <a:prstGeom prst="bentConnector3">
            <a:avLst>
              <a:gd name="adj1" fmla="val 50000"/>
            </a:avLst>
          </a:prstGeom>
          <a:solidFill>
            <a:srgbClr val="CCCC99"/>
          </a:solidFill>
          <a:ln w="9525" cap="flat" cmpd="sng" algn="ctr">
            <a:noFill/>
            <a:prstDash val="solid"/>
            <a:round/>
            <a:headEnd type="arrow"/>
            <a:tailEnd type="arrow"/>
          </a:ln>
          <a:effectLst/>
        </p:spPr>
      </p:cxnSp>
      <p:sp>
        <p:nvSpPr>
          <p:cNvPr id="13" name="TextBox 12"/>
          <p:cNvSpPr txBox="1"/>
          <p:nvPr/>
        </p:nvSpPr>
        <p:spPr>
          <a:xfrm>
            <a:off x="572453" y="4495800"/>
            <a:ext cx="8038147" cy="2121932"/>
          </a:xfrm>
          <a:prstGeom prst="rect">
            <a:avLst/>
          </a:prstGeom>
          <a:noFill/>
        </p:spPr>
        <p:txBody>
          <a:bodyPr wrap="square" numCol="2" rtlCol="0">
            <a:spAutoFit/>
          </a:bodyPr>
          <a:lstStyle/>
          <a:p>
            <a:pPr algn="l">
              <a:buFont typeface="Arial" pitchFamily="34" charset="0"/>
              <a:buChar char="•"/>
            </a:pPr>
            <a:r>
              <a:rPr lang="en-US" sz="2400" dirty="0" smtClean="0">
                <a:solidFill>
                  <a:schemeClr val="accent6"/>
                </a:solidFill>
              </a:rPr>
              <a:t> </a:t>
            </a:r>
            <a:r>
              <a:rPr lang="en-US" sz="2400" dirty="0" smtClean="0">
                <a:solidFill>
                  <a:schemeClr val="accent6"/>
                </a:solidFill>
                <a:latin typeface="+mn-lt"/>
              </a:rPr>
              <a:t>Fleet TTP</a:t>
            </a:r>
          </a:p>
          <a:p>
            <a:pPr algn="l">
              <a:buFont typeface="Arial" pitchFamily="34" charset="0"/>
              <a:buChar char="•"/>
            </a:pPr>
            <a:r>
              <a:rPr lang="en-US" sz="2400" dirty="0" smtClean="0">
                <a:solidFill>
                  <a:schemeClr val="accent6"/>
                </a:solidFill>
                <a:latin typeface="+mn-lt"/>
              </a:rPr>
              <a:t> Software validation</a:t>
            </a:r>
          </a:p>
          <a:p>
            <a:pPr algn="l">
              <a:buFont typeface="Arial" pitchFamily="34" charset="0"/>
              <a:buChar char="•"/>
            </a:pPr>
            <a:r>
              <a:rPr lang="en-US" sz="2400" dirty="0" smtClean="0">
                <a:solidFill>
                  <a:schemeClr val="accent6"/>
                </a:solidFill>
                <a:latin typeface="+mn-lt"/>
              </a:rPr>
              <a:t> SSTAMDA</a:t>
            </a:r>
          </a:p>
          <a:p>
            <a:pPr algn="l">
              <a:buFont typeface="Arial" pitchFamily="34" charset="0"/>
              <a:buChar char="•"/>
            </a:pPr>
            <a:r>
              <a:rPr lang="en-US" sz="2400" dirty="0" smtClean="0">
                <a:solidFill>
                  <a:schemeClr val="accent6"/>
                </a:solidFill>
                <a:latin typeface="+mn-lt"/>
              </a:rPr>
              <a:t> Trade Studies</a:t>
            </a:r>
          </a:p>
          <a:p>
            <a:pPr algn="l">
              <a:buFont typeface="Arial" pitchFamily="34" charset="0"/>
              <a:buChar char="•"/>
            </a:pPr>
            <a:r>
              <a:rPr lang="en-US" sz="2400" dirty="0" smtClean="0">
                <a:solidFill>
                  <a:schemeClr val="accent6"/>
                </a:solidFill>
                <a:latin typeface="+mn-lt"/>
              </a:rPr>
              <a:t> Evolving Capabilities and Threats</a:t>
            </a:r>
          </a:p>
          <a:p>
            <a:pPr algn="l">
              <a:buFont typeface="Arial" pitchFamily="34" charset="0"/>
              <a:buChar char="•"/>
            </a:pPr>
            <a:r>
              <a:rPr lang="en-US" sz="2400" dirty="0" smtClean="0">
                <a:solidFill>
                  <a:schemeClr val="accent6"/>
                </a:solidFill>
                <a:latin typeface="+mn-lt"/>
              </a:rPr>
              <a:t> Predictive Analysis </a:t>
            </a:r>
          </a:p>
        </p:txBody>
      </p:sp>
      <p:sp>
        <p:nvSpPr>
          <p:cNvPr id="9"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1" name="Slide Number Placeholder 10"/>
          <p:cNvSpPr>
            <a:spLocks noGrp="1"/>
          </p:cNvSpPr>
          <p:nvPr>
            <p:ph type="sldNum" sz="quarter" idx="12"/>
          </p:nvPr>
        </p:nvSpPr>
        <p:spPr/>
        <p:txBody>
          <a:bodyPr/>
          <a:lstStyle/>
          <a:p>
            <a:pPr>
              <a:defRPr/>
            </a:pPr>
            <a:fld id="{83B83CC2-156A-49C0-AD41-27A9B4282202}"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44538" y="1143000"/>
            <a:ext cx="7772400" cy="1470025"/>
          </a:xfrm>
        </p:spPr>
        <p:txBody>
          <a:bodyPr/>
          <a:lstStyle/>
          <a:p>
            <a:pPr eaLnBrk="1" hangingPunct="1"/>
            <a:r>
              <a:rPr lang="en-US" sz="2800" dirty="0" smtClean="0">
                <a:solidFill>
                  <a:schemeClr val="tx2"/>
                </a:solidFill>
                <a:latin typeface="+mj-lt"/>
                <a:ea typeface="+mj-ea"/>
                <a:cs typeface="+mj-cs"/>
              </a:rPr>
              <a:t>Expanded Use of the Probability of Raid Annihilation (P</a:t>
            </a:r>
            <a:r>
              <a:rPr lang="en-US" sz="2800" baseline="-25000" dirty="0" smtClean="0">
                <a:solidFill>
                  <a:schemeClr val="tx2"/>
                </a:solidFill>
                <a:latin typeface="+mj-lt"/>
                <a:ea typeface="+mj-ea"/>
                <a:cs typeface="+mj-cs"/>
              </a:rPr>
              <a:t>RA</a:t>
            </a:r>
            <a:r>
              <a:rPr lang="en-US" sz="2800" dirty="0" smtClean="0">
                <a:solidFill>
                  <a:schemeClr val="tx2"/>
                </a:solidFill>
                <a:latin typeface="+mj-lt"/>
                <a:ea typeface="+mj-ea"/>
                <a:cs typeface="+mj-cs"/>
              </a:rPr>
              <a:t>) Testbed</a:t>
            </a:r>
            <a:endParaRPr lang="en-US" sz="2800" b="1" dirty="0" smtClean="0">
              <a:solidFill>
                <a:schemeClr val="tx1"/>
              </a:solidFill>
              <a:latin typeface="Verdana" pitchFamily="34" charset="0"/>
            </a:endParaRPr>
          </a:p>
        </p:txBody>
      </p:sp>
      <p:sp>
        <p:nvSpPr>
          <p:cNvPr id="2051" name="Rectangle 3"/>
          <p:cNvSpPr>
            <a:spLocks noGrp="1" noChangeArrowheads="1"/>
          </p:cNvSpPr>
          <p:nvPr>
            <p:ph type="subTitle" idx="1"/>
          </p:nvPr>
        </p:nvSpPr>
        <p:spPr>
          <a:xfrm>
            <a:off x="1385888" y="3733800"/>
            <a:ext cx="6400800" cy="1143000"/>
          </a:xfrm>
        </p:spPr>
        <p:txBody>
          <a:bodyPr/>
          <a:lstStyle/>
          <a:p>
            <a:pPr eaLnBrk="1" hangingPunct="1">
              <a:lnSpc>
                <a:spcPct val="80000"/>
              </a:lnSpc>
            </a:pPr>
            <a:r>
              <a:rPr lang="fr-FR" sz="1800" b="1" dirty="0" smtClean="0">
                <a:solidFill>
                  <a:srgbClr val="333399"/>
                </a:solidFill>
                <a:latin typeface="Verdana" pitchFamily="34" charset="0"/>
              </a:rPr>
              <a:t>860 Greenbrier </a:t>
            </a:r>
            <a:r>
              <a:rPr lang="fr-FR" sz="1800" b="1" dirty="0" err="1" smtClean="0">
                <a:solidFill>
                  <a:srgbClr val="333399"/>
                </a:solidFill>
                <a:latin typeface="Verdana" pitchFamily="34" charset="0"/>
              </a:rPr>
              <a:t>Circle</a:t>
            </a:r>
            <a:endParaRPr lang="fr-FR" sz="1800" b="1" dirty="0" smtClean="0">
              <a:solidFill>
                <a:srgbClr val="333399"/>
              </a:solidFill>
              <a:latin typeface="Verdana" pitchFamily="34" charset="0"/>
            </a:endParaRPr>
          </a:p>
          <a:p>
            <a:pPr eaLnBrk="1" hangingPunct="1">
              <a:lnSpc>
                <a:spcPct val="80000"/>
              </a:lnSpc>
            </a:pPr>
            <a:r>
              <a:rPr lang="fr-FR" sz="1800" b="1" dirty="0" smtClean="0">
                <a:solidFill>
                  <a:srgbClr val="333399"/>
                </a:solidFill>
                <a:latin typeface="Verdana" pitchFamily="34" charset="0"/>
              </a:rPr>
              <a:t>Suite 305</a:t>
            </a:r>
          </a:p>
          <a:p>
            <a:pPr eaLnBrk="1" hangingPunct="1">
              <a:lnSpc>
                <a:spcPct val="80000"/>
              </a:lnSpc>
            </a:pPr>
            <a:r>
              <a:rPr lang="fr-FR" sz="1800" b="1" dirty="0" smtClean="0">
                <a:solidFill>
                  <a:srgbClr val="333399"/>
                </a:solidFill>
                <a:latin typeface="Verdana" pitchFamily="34" charset="0"/>
              </a:rPr>
              <a:t>Chesapeake, VA 23320</a:t>
            </a:r>
          </a:p>
          <a:p>
            <a:pPr eaLnBrk="1" hangingPunct="1">
              <a:lnSpc>
                <a:spcPct val="80000"/>
              </a:lnSpc>
            </a:pPr>
            <a:r>
              <a:rPr lang="fr-FR" sz="1400" b="1" dirty="0" smtClean="0">
                <a:solidFill>
                  <a:srgbClr val="333399"/>
                </a:solidFill>
                <a:latin typeface="Verdana" pitchFamily="34" charset="0"/>
                <a:hlinkClick r:id="rId3"/>
              </a:rPr>
              <a:t>www.avwtech.com</a:t>
            </a:r>
            <a:endParaRPr lang="fr-FR" sz="1400" b="1" dirty="0" smtClean="0">
              <a:solidFill>
                <a:srgbClr val="333399"/>
              </a:solidFill>
              <a:latin typeface="Verdana" pitchFamily="34" charset="0"/>
            </a:endParaRPr>
          </a:p>
        </p:txBody>
      </p:sp>
      <p:sp>
        <p:nvSpPr>
          <p:cNvPr id="2052" name="Text Box 4"/>
          <p:cNvSpPr txBox="1">
            <a:spLocks noChangeArrowheads="1"/>
          </p:cNvSpPr>
          <p:nvPr/>
        </p:nvSpPr>
        <p:spPr bwMode="auto">
          <a:xfrm>
            <a:off x="2895600" y="5105400"/>
            <a:ext cx="3429000" cy="1155700"/>
          </a:xfrm>
          <a:prstGeom prst="rect">
            <a:avLst/>
          </a:prstGeom>
          <a:noFill/>
          <a:ln w="9525">
            <a:noFill/>
            <a:miter lim="800000"/>
            <a:headEnd/>
            <a:tailEnd/>
          </a:ln>
        </p:spPr>
        <p:txBody>
          <a:bodyPr>
            <a:spAutoFit/>
          </a:bodyPr>
          <a:lstStyle/>
          <a:p>
            <a:pPr>
              <a:spcBef>
                <a:spcPct val="0"/>
              </a:spcBef>
            </a:pPr>
            <a:r>
              <a:rPr lang="en-US" b="1">
                <a:solidFill>
                  <a:srgbClr val="333399"/>
                </a:solidFill>
              </a:rPr>
              <a:t>Phone:</a:t>
            </a:r>
          </a:p>
          <a:p>
            <a:pPr>
              <a:spcBef>
                <a:spcPct val="0"/>
              </a:spcBef>
            </a:pPr>
            <a:r>
              <a:rPr lang="en-US" b="1">
                <a:solidFill>
                  <a:srgbClr val="333399"/>
                </a:solidFill>
              </a:rPr>
              <a:t>757-361-9581</a:t>
            </a:r>
          </a:p>
          <a:p>
            <a:pPr>
              <a:spcBef>
                <a:spcPct val="0"/>
              </a:spcBef>
            </a:pPr>
            <a:endParaRPr lang="en-US" b="1">
              <a:solidFill>
                <a:srgbClr val="333399"/>
              </a:solidFill>
            </a:endParaRPr>
          </a:p>
          <a:p>
            <a:pPr>
              <a:spcBef>
                <a:spcPct val="0"/>
              </a:spcBef>
            </a:pPr>
            <a:r>
              <a:rPr lang="en-US" b="1">
                <a:solidFill>
                  <a:srgbClr val="333399"/>
                </a:solidFill>
              </a:rPr>
              <a:t>Fax:</a:t>
            </a:r>
          </a:p>
          <a:p>
            <a:pPr>
              <a:spcBef>
                <a:spcPct val="0"/>
              </a:spcBef>
            </a:pPr>
            <a:r>
              <a:rPr lang="en-US" b="1">
                <a:solidFill>
                  <a:srgbClr val="333399"/>
                </a:solidFill>
              </a:rPr>
              <a:t>757-361-9585</a:t>
            </a:r>
          </a:p>
        </p:txBody>
      </p:sp>
      <p:sp>
        <p:nvSpPr>
          <p:cNvPr id="6" name="Rectangle 3"/>
          <p:cNvSpPr txBox="1">
            <a:spLocks noChangeArrowheads="1"/>
          </p:cNvSpPr>
          <p:nvPr/>
        </p:nvSpPr>
        <p:spPr bwMode="auto">
          <a:xfrm>
            <a:off x="1082675" y="3886200"/>
            <a:ext cx="7239000" cy="1143000"/>
          </a:xfrm>
          <a:prstGeom prst="rect">
            <a:avLst/>
          </a:prstGeom>
          <a:noFill/>
          <a:ln w="9525">
            <a:noFill/>
            <a:miter lim="800000"/>
            <a:headEnd/>
            <a:tailEnd/>
          </a:ln>
        </p:spPr>
        <p:txBody>
          <a:bodyPr/>
          <a:lstStyle/>
          <a:p>
            <a:pPr>
              <a:lnSpc>
                <a:spcPct val="80000"/>
              </a:lnSpc>
              <a:spcBef>
                <a:spcPct val="20000"/>
              </a:spcBef>
              <a:defRPr/>
            </a:pPr>
            <a:endParaRPr lang="fr-FR" sz="1600" b="1" kern="0" dirty="0">
              <a:solidFill>
                <a:srgbClr val="333399"/>
              </a:solidFill>
              <a:latin typeface="+mn-lt"/>
            </a:endParaRPr>
          </a:p>
        </p:txBody>
      </p:sp>
      <p:sp>
        <p:nvSpPr>
          <p:cNvPr id="7"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8" name="Slide Number Placeholder 7"/>
          <p:cNvSpPr>
            <a:spLocks noGrp="1"/>
          </p:cNvSpPr>
          <p:nvPr>
            <p:ph type="sldNum" sz="quarter" idx="12"/>
          </p:nvPr>
        </p:nvSpPr>
        <p:spPr/>
        <p:txBody>
          <a:bodyPr/>
          <a:lstStyle/>
          <a:p>
            <a:pPr>
              <a:defRPr/>
            </a:pPr>
            <a:fld id="{91A5B993-0ADE-4ACA-8D03-CA9CD0C939FB}"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0" y="1363663"/>
            <a:ext cx="8534400" cy="2000548"/>
          </a:xfrm>
          <a:prstGeom prst="rect">
            <a:avLst/>
          </a:prstGeom>
          <a:noFill/>
        </p:spPr>
        <p:txBody>
          <a:bodyPr>
            <a:spAutoFit/>
          </a:bodyPr>
          <a:lstStyle/>
          <a:p>
            <a:pPr algn="just">
              <a:defRPr/>
            </a:pPr>
            <a:r>
              <a:rPr lang="en-US" sz="2000" b="1" u="sng" dirty="0">
                <a:solidFill>
                  <a:srgbClr val="0000FF"/>
                </a:solidFill>
                <a:latin typeface="+mn-lt"/>
              </a:rPr>
              <a:t>Introduction</a:t>
            </a:r>
            <a:endParaRPr lang="en-US" sz="2000" dirty="0">
              <a:solidFill>
                <a:srgbClr val="0000FF"/>
              </a:solidFill>
              <a:latin typeface="+mn-lt"/>
            </a:endParaRPr>
          </a:p>
          <a:p>
            <a:pPr algn="l"/>
            <a:r>
              <a:rPr lang="en-US" sz="1600" dirty="0" smtClean="0">
                <a:solidFill>
                  <a:schemeClr val="accent6"/>
                </a:solidFill>
              </a:rPr>
              <a:t>The P</a:t>
            </a:r>
            <a:r>
              <a:rPr lang="en-US" sz="1600" baseline="-25000" dirty="0" smtClean="0">
                <a:solidFill>
                  <a:schemeClr val="accent6"/>
                </a:solidFill>
              </a:rPr>
              <a:t>RA</a:t>
            </a:r>
            <a:r>
              <a:rPr lang="en-US" sz="1600" dirty="0" smtClean="0">
                <a:solidFill>
                  <a:schemeClr val="accent6"/>
                </a:solidFill>
              </a:rPr>
              <a:t> testbed support to LPD-17 is complete, but the testbed itself is just maturing into a multi-use toolset . This toolset has possibilities of supporting other test events/systems outside of the confines of the current planned events. In order to realize and capitalize on the engineering research, development and subsequent refinements in the testbed it is well worth exploring all potential avenues for employing this federation of models. </a:t>
            </a:r>
          </a:p>
        </p:txBody>
      </p:sp>
      <p:pic>
        <p:nvPicPr>
          <p:cNvPr id="3075"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1600200" y="381000"/>
            <a:ext cx="7772400" cy="990600"/>
          </a:xfrm>
          <a:prstGeom prst="rect">
            <a:avLst/>
          </a:prstGeom>
          <a:noFill/>
          <a:ln w="9525">
            <a:noFill/>
            <a:miter lim="800000"/>
            <a:headEnd/>
            <a:tailEnd/>
          </a:ln>
        </p:spPr>
        <p:txBody>
          <a:bodyPr anchor="ctr"/>
          <a:lstStyle/>
          <a:p>
            <a:pPr>
              <a:spcBef>
                <a:spcPct val="0"/>
              </a:spcBef>
              <a:defRPr/>
            </a:pPr>
            <a:r>
              <a:rPr lang="en-US" sz="2400" b="1" dirty="0" smtClean="0">
                <a:solidFill>
                  <a:srgbClr val="0000FF"/>
                </a:solidFill>
              </a:rPr>
              <a:t>Expanded Use of the Probability of </a:t>
            </a:r>
          </a:p>
          <a:p>
            <a:pPr>
              <a:spcBef>
                <a:spcPct val="0"/>
              </a:spcBef>
              <a:defRPr/>
            </a:pPr>
            <a:r>
              <a:rPr lang="en-US" sz="2400" b="1" dirty="0" smtClean="0">
                <a:solidFill>
                  <a:srgbClr val="0000FF"/>
                </a:solidFill>
              </a:rPr>
              <a:t>Raid Annihilation (P</a:t>
            </a:r>
            <a:r>
              <a:rPr lang="en-US" sz="2400" b="1" baseline="-25000" dirty="0" smtClean="0">
                <a:solidFill>
                  <a:srgbClr val="0000FF"/>
                </a:solidFill>
              </a:rPr>
              <a:t>RA</a:t>
            </a:r>
            <a:r>
              <a:rPr lang="en-US" sz="2400" b="1" dirty="0" smtClean="0">
                <a:solidFill>
                  <a:srgbClr val="0000FF"/>
                </a:solidFill>
              </a:rPr>
              <a:t>) Testbed</a:t>
            </a:r>
            <a:endParaRPr lang="en-US" sz="2400" b="1" kern="0" dirty="0">
              <a:solidFill>
                <a:srgbClr val="0000FF"/>
              </a:solidFill>
              <a:ea typeface="+mj-ea"/>
              <a:cs typeface="+mj-cs"/>
            </a:endParaRPr>
          </a:p>
        </p:txBody>
      </p:sp>
      <p:sp>
        <p:nvSpPr>
          <p:cNvPr id="6" name="TextBox 5"/>
          <p:cNvSpPr txBox="1"/>
          <p:nvPr/>
        </p:nvSpPr>
        <p:spPr>
          <a:xfrm>
            <a:off x="508817" y="3581400"/>
            <a:ext cx="7415983" cy="2616101"/>
          </a:xfrm>
          <a:prstGeom prst="rect">
            <a:avLst/>
          </a:prstGeom>
          <a:noFill/>
        </p:spPr>
        <p:txBody>
          <a:bodyPr wrap="square" numCol="2" rtlCol="0">
            <a:spAutoFit/>
          </a:bodyPr>
          <a:lstStyle/>
          <a:p>
            <a:pPr algn="just">
              <a:defRPr/>
            </a:pPr>
            <a:r>
              <a:rPr lang="en-US" sz="1900" b="1" u="sng" dirty="0" smtClean="0">
                <a:solidFill>
                  <a:srgbClr val="0000FF"/>
                </a:solidFill>
                <a:latin typeface="+mn-lt"/>
              </a:rPr>
              <a:t>Presentation Outline</a:t>
            </a:r>
          </a:p>
          <a:p>
            <a:pPr algn="just">
              <a:buFontTx/>
              <a:buChar char="-"/>
              <a:defRPr/>
            </a:pPr>
            <a:r>
              <a:rPr lang="en-US" sz="1600" dirty="0" smtClean="0">
                <a:solidFill>
                  <a:schemeClr val="accent6"/>
                </a:solidFill>
              </a:rPr>
              <a:t> P</a:t>
            </a:r>
            <a:r>
              <a:rPr lang="en-US" sz="1600" baseline="-25000" dirty="0" smtClean="0">
                <a:solidFill>
                  <a:schemeClr val="accent6"/>
                </a:solidFill>
              </a:rPr>
              <a:t>RA</a:t>
            </a:r>
            <a:r>
              <a:rPr lang="en-US" sz="1600" dirty="0" smtClean="0">
                <a:solidFill>
                  <a:schemeClr val="accent6"/>
                </a:solidFill>
              </a:rPr>
              <a:t> and the Enterprise	</a:t>
            </a:r>
          </a:p>
          <a:p>
            <a:pPr algn="just">
              <a:buFontTx/>
              <a:buChar char="-"/>
              <a:defRPr/>
            </a:pPr>
            <a:r>
              <a:rPr lang="en-US" sz="1600" dirty="0" smtClean="0">
                <a:solidFill>
                  <a:schemeClr val="accent6"/>
                </a:solidFill>
              </a:rPr>
              <a:t> Capitalization</a:t>
            </a:r>
          </a:p>
          <a:p>
            <a:pPr algn="just">
              <a:buFontTx/>
              <a:buChar char="-"/>
              <a:defRPr/>
            </a:pPr>
            <a:r>
              <a:rPr lang="en-US" sz="1600" dirty="0" smtClean="0">
                <a:solidFill>
                  <a:schemeClr val="accent6"/>
                </a:solidFill>
              </a:rPr>
              <a:t> Areas for Expansion</a:t>
            </a:r>
          </a:p>
          <a:p>
            <a:pPr algn="just">
              <a:buFontTx/>
              <a:buChar char="-"/>
              <a:defRPr/>
            </a:pPr>
            <a:r>
              <a:rPr lang="en-US" sz="1600" dirty="0" smtClean="0">
                <a:solidFill>
                  <a:schemeClr val="accent6"/>
                </a:solidFill>
              </a:rPr>
              <a:t> Fleet Tactics Development</a:t>
            </a:r>
          </a:p>
          <a:p>
            <a:pPr algn="just">
              <a:buFontTx/>
              <a:buChar char="-"/>
              <a:defRPr/>
            </a:pPr>
            <a:r>
              <a:rPr lang="en-US" sz="1600" dirty="0" smtClean="0">
                <a:solidFill>
                  <a:schemeClr val="accent6"/>
                </a:solidFill>
              </a:rPr>
              <a:t> S/W Validation</a:t>
            </a:r>
          </a:p>
          <a:p>
            <a:pPr algn="just">
              <a:defRPr/>
            </a:pPr>
            <a:endParaRPr lang="en-US" sz="1600" dirty="0" smtClean="0">
              <a:solidFill>
                <a:schemeClr val="accent6"/>
              </a:solidFill>
            </a:endParaRPr>
          </a:p>
          <a:p>
            <a:pPr algn="just">
              <a:buFontTx/>
              <a:buChar char="-"/>
              <a:defRPr/>
            </a:pPr>
            <a:endParaRPr lang="en-US" sz="1600" dirty="0" smtClean="0">
              <a:solidFill>
                <a:schemeClr val="accent6"/>
              </a:solidFill>
            </a:endParaRPr>
          </a:p>
          <a:p>
            <a:pPr algn="just">
              <a:buFontTx/>
              <a:buChar char="-"/>
              <a:defRPr/>
            </a:pPr>
            <a:r>
              <a:rPr lang="en-US" sz="1600" dirty="0" smtClean="0">
                <a:solidFill>
                  <a:schemeClr val="accent6"/>
                </a:solidFill>
              </a:rPr>
              <a:t> SSTAMDA </a:t>
            </a:r>
            <a:r>
              <a:rPr lang="en-US" sz="1600" dirty="0" err="1" smtClean="0">
                <a:solidFill>
                  <a:schemeClr val="accent6"/>
                </a:solidFill>
              </a:rPr>
              <a:t>vs</a:t>
            </a:r>
            <a:r>
              <a:rPr lang="en-US" sz="1600" dirty="0" smtClean="0">
                <a:solidFill>
                  <a:schemeClr val="accent6"/>
                </a:solidFill>
              </a:rPr>
              <a:t> AAW CRD</a:t>
            </a:r>
          </a:p>
          <a:p>
            <a:pPr algn="just">
              <a:buFontTx/>
              <a:buChar char="-"/>
              <a:defRPr/>
            </a:pPr>
            <a:r>
              <a:rPr lang="en-US" sz="1600" dirty="0" smtClean="0">
                <a:solidFill>
                  <a:schemeClr val="accent6"/>
                </a:solidFill>
              </a:rPr>
              <a:t> Trade Studies</a:t>
            </a:r>
          </a:p>
          <a:p>
            <a:pPr algn="just">
              <a:buFontTx/>
              <a:buChar char="-"/>
              <a:defRPr/>
            </a:pPr>
            <a:r>
              <a:rPr lang="en-US" sz="1600" dirty="0" smtClean="0">
                <a:solidFill>
                  <a:schemeClr val="accent6"/>
                </a:solidFill>
              </a:rPr>
              <a:t> Evolving Capabilities and Threats</a:t>
            </a:r>
          </a:p>
          <a:p>
            <a:pPr algn="just">
              <a:buFontTx/>
              <a:buChar char="-"/>
              <a:defRPr/>
            </a:pPr>
            <a:r>
              <a:rPr lang="en-US" sz="1600" dirty="0" smtClean="0">
                <a:solidFill>
                  <a:schemeClr val="accent6"/>
                </a:solidFill>
              </a:rPr>
              <a:t> Predictive Analysis</a:t>
            </a:r>
          </a:p>
          <a:p>
            <a:pPr algn="just">
              <a:buFontTx/>
              <a:buChar char="-"/>
              <a:defRPr/>
            </a:pPr>
            <a:r>
              <a:rPr lang="en-US" sz="1600" dirty="0" smtClean="0">
                <a:solidFill>
                  <a:schemeClr val="accent6"/>
                </a:solidFill>
              </a:rPr>
              <a:t> Conclusion</a:t>
            </a:r>
          </a:p>
          <a:p>
            <a:endParaRPr lang="en-US" dirty="0"/>
          </a:p>
        </p:txBody>
      </p:sp>
      <p:sp>
        <p:nvSpPr>
          <p:cNvPr id="7"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8" name="Slide Number Placeholder 7"/>
          <p:cNvSpPr>
            <a:spLocks noGrp="1"/>
          </p:cNvSpPr>
          <p:nvPr>
            <p:ph type="sldNum" sz="quarter" idx="12"/>
          </p:nvPr>
        </p:nvSpPr>
        <p:spPr/>
        <p:txBody>
          <a:bodyPr/>
          <a:lstStyle/>
          <a:p>
            <a:pPr>
              <a:defRPr/>
            </a:pPr>
            <a:fld id="{83B83CC2-156A-49C0-AD41-27A9B4282202}"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 name="Striped Right Arrow 102"/>
          <p:cNvSpPr/>
          <p:nvPr/>
        </p:nvSpPr>
        <p:spPr bwMode="auto">
          <a:xfrm>
            <a:off x="228600" y="5986998"/>
            <a:ext cx="6858000" cy="794802"/>
          </a:xfrm>
          <a:prstGeom prst="stripedRightArrow">
            <a:avLst/>
          </a:prstGeom>
          <a:solidFill>
            <a:schemeClr val="bg2">
              <a:lumMod val="20000"/>
              <a:lumOff val="80000"/>
            </a:schemeClr>
          </a:solidFill>
          <a:ln w="9525" cap="flat" cmpd="sng" algn="ctr">
            <a:solidFill>
              <a:srgbClr val="FF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rgbClr val="660000"/>
              </a:solidFill>
              <a:effectLst/>
              <a:latin typeface="Verdana" pitchFamily="34" charset="0"/>
            </a:endParaRPr>
          </a:p>
        </p:txBody>
      </p:sp>
      <p:sp>
        <p:nvSpPr>
          <p:cNvPr id="4" name="TextBox 3"/>
          <p:cNvSpPr txBox="1"/>
          <p:nvPr/>
        </p:nvSpPr>
        <p:spPr>
          <a:xfrm>
            <a:off x="304800" y="896034"/>
            <a:ext cx="8534400" cy="3046988"/>
          </a:xfrm>
          <a:prstGeom prst="rect">
            <a:avLst/>
          </a:prstGeom>
          <a:noFill/>
        </p:spPr>
        <p:txBody>
          <a:bodyPr wrap="square">
            <a:spAutoFit/>
          </a:bodyPr>
          <a:lstStyle/>
          <a:p>
            <a:pPr algn="just">
              <a:buClr>
                <a:srgbClr val="3A3F60"/>
              </a:buClr>
              <a:buFont typeface="Arial" pitchFamily="34" charset="0"/>
              <a:buChar char="•"/>
              <a:defRPr/>
            </a:pPr>
            <a:r>
              <a:rPr lang="en-US" sz="2400" dirty="0" smtClean="0">
                <a:solidFill>
                  <a:srgbClr val="000099"/>
                </a:solidFill>
                <a:latin typeface="+mn-lt"/>
              </a:rPr>
              <a:t> Probability of Raid Annihilation (P</a:t>
            </a:r>
            <a:r>
              <a:rPr lang="en-US" sz="2400" baseline="-25000" dirty="0" smtClean="0">
                <a:solidFill>
                  <a:srgbClr val="000099"/>
                </a:solidFill>
                <a:latin typeface="+mn-lt"/>
              </a:rPr>
              <a:t>RA</a:t>
            </a:r>
            <a:r>
              <a:rPr lang="en-US" sz="2400" dirty="0" smtClean="0">
                <a:solidFill>
                  <a:srgbClr val="000099"/>
                </a:solidFill>
                <a:latin typeface="+mn-lt"/>
              </a:rPr>
              <a:t>)  Testbed forms one of the core elements of the Enterprise Approach to Anti-Air Warfare Ship Self Defense (AAW SSD).  </a:t>
            </a:r>
          </a:p>
          <a:p>
            <a:pPr algn="just">
              <a:buFont typeface="Arial" pitchFamily="34" charset="0"/>
              <a:buChar char="•"/>
              <a:defRPr/>
            </a:pPr>
            <a:r>
              <a:rPr lang="en-US" sz="2400" dirty="0">
                <a:solidFill>
                  <a:schemeClr val="accent6"/>
                </a:solidFill>
                <a:latin typeface="+mn-lt"/>
              </a:rPr>
              <a:t> </a:t>
            </a:r>
            <a:r>
              <a:rPr lang="en-US" sz="2400" dirty="0" smtClean="0">
                <a:solidFill>
                  <a:schemeClr val="accent6"/>
                </a:solidFill>
                <a:latin typeface="+mn-lt"/>
              </a:rPr>
              <a:t>Proven capability to provide answers for LPD 17 AAW SSD MOE and other Enterprise platforms/systems. </a:t>
            </a:r>
          </a:p>
          <a:p>
            <a:pPr algn="just">
              <a:buFont typeface="Arial" pitchFamily="34" charset="0"/>
              <a:buChar char="•"/>
              <a:defRPr/>
            </a:pPr>
            <a:r>
              <a:rPr lang="en-US" sz="2400" dirty="0">
                <a:solidFill>
                  <a:schemeClr val="accent6"/>
                </a:solidFill>
                <a:latin typeface="+mn-lt"/>
              </a:rPr>
              <a:t> </a:t>
            </a:r>
            <a:r>
              <a:rPr lang="en-US" sz="2400" dirty="0" smtClean="0">
                <a:solidFill>
                  <a:schemeClr val="accent6"/>
                </a:solidFill>
                <a:latin typeface="+mn-lt"/>
              </a:rPr>
              <a:t>Capability exists to answer other questions, to expand the use of the testbed. </a:t>
            </a:r>
          </a:p>
        </p:txBody>
      </p:sp>
      <p:pic>
        <p:nvPicPr>
          <p:cNvPr id="3075"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kern="0" dirty="0" smtClean="0">
                <a:solidFill>
                  <a:srgbClr val="0000FF"/>
                </a:solidFill>
                <a:ea typeface="+mj-ea"/>
                <a:cs typeface="+mj-cs"/>
              </a:rPr>
              <a:t>P</a:t>
            </a:r>
            <a:r>
              <a:rPr lang="en-US" sz="2400" b="1" kern="0" baseline="-25000" dirty="0" smtClean="0">
                <a:solidFill>
                  <a:srgbClr val="0000FF"/>
                </a:solidFill>
                <a:ea typeface="+mj-ea"/>
                <a:cs typeface="+mj-cs"/>
              </a:rPr>
              <a:t>RA</a:t>
            </a:r>
            <a:r>
              <a:rPr lang="en-US" sz="2400" b="1" kern="0" dirty="0" smtClean="0">
                <a:solidFill>
                  <a:srgbClr val="0000FF"/>
                </a:solidFill>
                <a:ea typeface="+mj-ea"/>
                <a:cs typeface="+mj-cs"/>
              </a:rPr>
              <a:t> and the ENTERPRISE</a:t>
            </a:r>
            <a:endParaRPr lang="en-US" sz="2400" b="1" kern="0" dirty="0">
              <a:solidFill>
                <a:srgbClr val="0000FF"/>
              </a:solidFill>
              <a:ea typeface="+mj-ea"/>
              <a:cs typeface="+mj-cs"/>
            </a:endParaRPr>
          </a:p>
        </p:txBody>
      </p:sp>
      <p:pic>
        <p:nvPicPr>
          <p:cNvPr id="51" name="Picture 50" descr="PRA DREN.png"/>
          <p:cNvPicPr>
            <a:picLocks noChangeAspect="1"/>
          </p:cNvPicPr>
          <p:nvPr/>
        </p:nvPicPr>
        <p:blipFill>
          <a:blip r:embed="rId4" cstate="print"/>
          <a:stretch>
            <a:fillRect/>
          </a:stretch>
        </p:blipFill>
        <p:spPr>
          <a:xfrm>
            <a:off x="457200" y="3886200"/>
            <a:ext cx="4284701" cy="2438400"/>
          </a:xfrm>
          <a:prstGeom prst="rect">
            <a:avLst/>
          </a:prstGeom>
        </p:spPr>
      </p:pic>
      <p:grpSp>
        <p:nvGrpSpPr>
          <p:cNvPr id="105" name="Group 104"/>
          <p:cNvGrpSpPr/>
          <p:nvPr/>
        </p:nvGrpSpPr>
        <p:grpSpPr>
          <a:xfrm>
            <a:off x="5334000" y="3657600"/>
            <a:ext cx="3505200" cy="2726382"/>
            <a:chOff x="5334000" y="3733800"/>
            <a:chExt cx="3505200" cy="2726382"/>
          </a:xfrm>
        </p:grpSpPr>
        <p:sp>
          <p:nvSpPr>
            <p:cNvPr id="52" name="Oval 51"/>
            <p:cNvSpPr/>
            <p:nvPr/>
          </p:nvSpPr>
          <p:spPr bwMode="auto">
            <a:xfrm>
              <a:off x="5562600" y="3733800"/>
              <a:ext cx="1371600" cy="735747"/>
            </a:xfrm>
            <a:prstGeom prst="ellipse">
              <a:avLst/>
            </a:prstGeom>
            <a:solidFill>
              <a:srgbClr val="CCCC99"/>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rgbClr val="660000"/>
                  </a:solidFill>
                  <a:effectLst/>
                  <a:latin typeface="Verdana" pitchFamily="34" charset="0"/>
                </a:rPr>
                <a:t>Fleet</a:t>
              </a:r>
              <a:r>
                <a:rPr kumimoji="0" lang="en-US" sz="1100" b="0" i="0" u="none" strike="noStrike" cap="none" normalizeH="0" dirty="0" smtClean="0">
                  <a:ln>
                    <a:noFill/>
                  </a:ln>
                  <a:solidFill>
                    <a:srgbClr val="660000"/>
                  </a:solidFill>
                  <a:effectLst/>
                  <a:latin typeface="Verdana" pitchFamily="34" charset="0"/>
                </a:rPr>
                <a:t> Tactics</a:t>
              </a:r>
              <a:endParaRPr kumimoji="0" lang="en-US" sz="1100" b="0" i="0" u="none" strike="noStrike" cap="none" normalizeH="0" baseline="0" dirty="0" smtClean="0">
                <a:ln>
                  <a:noFill/>
                </a:ln>
                <a:solidFill>
                  <a:srgbClr val="660000"/>
                </a:solidFill>
                <a:effectLst/>
                <a:latin typeface="Verdana" pitchFamily="34" charset="0"/>
              </a:endParaRPr>
            </a:p>
          </p:txBody>
        </p:sp>
        <p:sp>
          <p:nvSpPr>
            <p:cNvPr id="98" name="Oval 97"/>
            <p:cNvSpPr/>
            <p:nvPr/>
          </p:nvSpPr>
          <p:spPr bwMode="auto">
            <a:xfrm>
              <a:off x="5334000" y="4876800"/>
              <a:ext cx="1524000" cy="854765"/>
            </a:xfrm>
            <a:prstGeom prst="ellipse">
              <a:avLst/>
            </a:prstGeom>
            <a:solidFill>
              <a:srgbClr val="CCCC99"/>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rgbClr val="660000"/>
                  </a:solidFill>
                  <a:effectLst/>
                  <a:latin typeface="Verdana" pitchFamily="34" charset="0"/>
                </a:rPr>
                <a:t>S/W Release</a:t>
              </a:r>
            </a:p>
            <a:p>
              <a:pPr marL="0" marR="0" indent="0" algn="ctr" defTabSz="914400" rtl="0" eaLnBrk="1" fontAlgn="base" latinLnBrk="0" hangingPunct="1">
                <a:lnSpc>
                  <a:spcPct val="100000"/>
                </a:lnSpc>
                <a:spcBef>
                  <a:spcPct val="50000"/>
                </a:spcBef>
                <a:spcAft>
                  <a:spcPct val="0"/>
                </a:spcAft>
                <a:buClrTx/>
                <a:buSzTx/>
                <a:buFontTx/>
                <a:buNone/>
                <a:tabLst/>
              </a:pPr>
              <a:r>
                <a:rPr lang="en-US" sz="1100" dirty="0" smtClean="0"/>
                <a:t>Validation</a:t>
              </a:r>
              <a:endParaRPr kumimoji="0" lang="en-US" sz="1100" b="0" i="0" u="none" strike="noStrike" cap="none" normalizeH="0" baseline="0" dirty="0" smtClean="0">
                <a:ln>
                  <a:noFill/>
                </a:ln>
                <a:solidFill>
                  <a:srgbClr val="660000"/>
                </a:solidFill>
                <a:effectLst/>
                <a:latin typeface="Verdana" pitchFamily="34" charset="0"/>
              </a:endParaRPr>
            </a:p>
          </p:txBody>
        </p:sp>
        <p:sp>
          <p:nvSpPr>
            <p:cNvPr id="99" name="Oval 98"/>
            <p:cNvSpPr/>
            <p:nvPr/>
          </p:nvSpPr>
          <p:spPr bwMode="auto">
            <a:xfrm>
              <a:off x="7086600" y="3810000"/>
              <a:ext cx="1371600" cy="735747"/>
            </a:xfrm>
            <a:prstGeom prst="ellipse">
              <a:avLst/>
            </a:prstGeom>
            <a:solidFill>
              <a:srgbClr val="CCCC99"/>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rgbClr val="660000"/>
                  </a:solidFill>
                  <a:effectLst/>
                  <a:latin typeface="Verdana" pitchFamily="34" charset="0"/>
                </a:rPr>
                <a:t>Trade Studies</a:t>
              </a:r>
            </a:p>
          </p:txBody>
        </p:sp>
        <p:sp>
          <p:nvSpPr>
            <p:cNvPr id="100" name="Oval 99"/>
            <p:cNvSpPr/>
            <p:nvPr/>
          </p:nvSpPr>
          <p:spPr bwMode="auto">
            <a:xfrm>
              <a:off x="6324600" y="5486400"/>
              <a:ext cx="1752600" cy="973782"/>
            </a:xfrm>
            <a:prstGeom prst="ellipse">
              <a:avLst/>
            </a:prstGeom>
            <a:solidFill>
              <a:srgbClr val="CCCC99"/>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rgbClr val="660000"/>
                  </a:solidFill>
                  <a:effectLst/>
                  <a:latin typeface="Verdana" pitchFamily="34" charset="0"/>
                </a:rPr>
                <a:t>Evolving Capabilities and  Threats</a:t>
              </a:r>
            </a:p>
          </p:txBody>
        </p:sp>
        <p:sp>
          <p:nvSpPr>
            <p:cNvPr id="101" name="Oval 100"/>
            <p:cNvSpPr/>
            <p:nvPr/>
          </p:nvSpPr>
          <p:spPr bwMode="auto">
            <a:xfrm>
              <a:off x="7315200" y="4876800"/>
              <a:ext cx="1524000" cy="735747"/>
            </a:xfrm>
            <a:prstGeom prst="ellipse">
              <a:avLst/>
            </a:prstGeom>
            <a:solidFill>
              <a:srgbClr val="CCCC99"/>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rgbClr val="660000"/>
                  </a:solidFill>
                  <a:effectLst/>
                  <a:latin typeface="Verdana" pitchFamily="34" charset="0"/>
                </a:rPr>
                <a:t>Predictive Analysis</a:t>
              </a:r>
            </a:p>
          </p:txBody>
        </p:sp>
        <p:sp>
          <p:nvSpPr>
            <p:cNvPr id="102" name="Oval 101"/>
            <p:cNvSpPr/>
            <p:nvPr/>
          </p:nvSpPr>
          <p:spPr bwMode="auto">
            <a:xfrm>
              <a:off x="6324600" y="4495800"/>
              <a:ext cx="1371600" cy="497711"/>
            </a:xfrm>
            <a:prstGeom prst="ellipse">
              <a:avLst/>
            </a:prstGeom>
            <a:solidFill>
              <a:srgbClr val="CCCC99"/>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rgbClr val="660000"/>
                  </a:solidFill>
                  <a:effectLst/>
                  <a:latin typeface="Verdana" pitchFamily="34" charset="0"/>
                </a:rPr>
                <a:t>SSTAMDA</a:t>
              </a:r>
            </a:p>
          </p:txBody>
        </p:sp>
      </p:grpSp>
      <p:sp>
        <p:nvSpPr>
          <p:cNvPr id="104" name="TextBox 103"/>
          <p:cNvSpPr txBox="1"/>
          <p:nvPr/>
        </p:nvSpPr>
        <p:spPr>
          <a:xfrm>
            <a:off x="290061" y="6245423"/>
            <a:ext cx="6415539" cy="307777"/>
          </a:xfrm>
          <a:prstGeom prst="rect">
            <a:avLst/>
          </a:prstGeom>
          <a:noFill/>
        </p:spPr>
        <p:txBody>
          <a:bodyPr wrap="none" rtlCol="0">
            <a:spAutoFit/>
          </a:bodyPr>
          <a:lstStyle/>
          <a:p>
            <a:r>
              <a:rPr lang="en-US" b="1" dirty="0" smtClean="0"/>
              <a:t>Future Upgrade/Expansion – Capitalize on today’s foundation</a:t>
            </a:r>
            <a:endParaRPr lang="en-US" b="1" dirty="0"/>
          </a:p>
        </p:txBody>
      </p:sp>
      <p:sp>
        <p:nvSpPr>
          <p:cNvPr id="16"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7" name="Slide Number Placeholder 16"/>
          <p:cNvSpPr>
            <a:spLocks noGrp="1"/>
          </p:cNvSpPr>
          <p:nvPr>
            <p:ph type="sldNum" sz="quarter" idx="12"/>
          </p:nvPr>
        </p:nvSpPr>
        <p:spPr/>
        <p:txBody>
          <a:bodyPr/>
          <a:lstStyle/>
          <a:p>
            <a:pPr>
              <a:defRPr/>
            </a:pPr>
            <a:fld id="{83B83CC2-156A-49C0-AD41-27A9B4282202}"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784225"/>
            <a:ext cx="8534400" cy="3046988"/>
          </a:xfrm>
          <a:prstGeom prst="rect">
            <a:avLst/>
          </a:prstGeom>
          <a:noFill/>
        </p:spPr>
        <p:txBody>
          <a:bodyPr>
            <a:spAutoFit/>
          </a:bodyPr>
          <a:lstStyle/>
          <a:p>
            <a:pPr algn="l">
              <a:buSzPct val="125000"/>
              <a:buFont typeface="Arial" pitchFamily="34" charset="0"/>
              <a:buChar char="•"/>
              <a:defRPr/>
            </a:pPr>
            <a:r>
              <a:rPr lang="en-US" sz="1600" b="1" dirty="0" smtClean="0">
                <a:solidFill>
                  <a:srgbClr val="000099"/>
                </a:solidFill>
                <a:latin typeface="+mn-lt"/>
              </a:rPr>
              <a:t> </a:t>
            </a:r>
            <a:r>
              <a:rPr lang="en-US" sz="2400" dirty="0" smtClean="0">
                <a:solidFill>
                  <a:srgbClr val="000099"/>
                </a:solidFill>
                <a:latin typeface="+mn-lt"/>
              </a:rPr>
              <a:t>Capitalize on engineering research &amp; development completed to date:</a:t>
            </a:r>
          </a:p>
          <a:p>
            <a:pPr lvl="1" algn="just">
              <a:buSzPct val="75000"/>
              <a:buFont typeface="Arial" pitchFamily="34" charset="0"/>
              <a:buChar char="•"/>
              <a:defRPr/>
            </a:pPr>
            <a:r>
              <a:rPr lang="en-US" sz="2400" dirty="0" smtClean="0">
                <a:solidFill>
                  <a:srgbClr val="000099"/>
                </a:solidFill>
                <a:latin typeface="+mn-lt"/>
              </a:rPr>
              <a:t> Operationally relevant environments</a:t>
            </a:r>
          </a:p>
          <a:p>
            <a:pPr lvl="1" algn="just">
              <a:buSzPct val="75000"/>
              <a:buFont typeface="Arial" pitchFamily="34" charset="0"/>
              <a:buChar char="•"/>
              <a:defRPr/>
            </a:pPr>
            <a:r>
              <a:rPr lang="en-US" sz="2400" dirty="0">
                <a:solidFill>
                  <a:srgbClr val="000099"/>
                </a:solidFill>
                <a:latin typeface="+mn-lt"/>
              </a:rPr>
              <a:t> </a:t>
            </a:r>
            <a:r>
              <a:rPr lang="en-US" sz="2400" dirty="0" smtClean="0">
                <a:solidFill>
                  <a:srgbClr val="000099"/>
                </a:solidFill>
                <a:latin typeface="+mn-lt"/>
              </a:rPr>
              <a:t>Common/shared geographies, threats, and weapons</a:t>
            </a:r>
          </a:p>
          <a:p>
            <a:pPr lvl="1" algn="just">
              <a:buSzPct val="75000"/>
              <a:buFont typeface="Arial" pitchFamily="34" charset="0"/>
              <a:buChar char="•"/>
              <a:defRPr/>
            </a:pPr>
            <a:r>
              <a:rPr lang="en-US" sz="2400" dirty="0">
                <a:solidFill>
                  <a:srgbClr val="000099"/>
                </a:solidFill>
                <a:latin typeface="+mn-lt"/>
              </a:rPr>
              <a:t> </a:t>
            </a:r>
            <a:r>
              <a:rPr lang="en-US" sz="2400" dirty="0" smtClean="0">
                <a:solidFill>
                  <a:srgbClr val="000099"/>
                </a:solidFill>
                <a:latin typeface="+mn-lt"/>
              </a:rPr>
              <a:t>Sensor performance</a:t>
            </a:r>
          </a:p>
          <a:p>
            <a:pPr lvl="1" algn="just">
              <a:buSzPct val="75000"/>
              <a:buFont typeface="Arial" pitchFamily="34" charset="0"/>
              <a:buChar char="•"/>
              <a:defRPr/>
            </a:pPr>
            <a:r>
              <a:rPr lang="en-US" sz="2400" dirty="0" smtClean="0">
                <a:solidFill>
                  <a:srgbClr val="000099"/>
                </a:solidFill>
              </a:rPr>
              <a:t> </a:t>
            </a:r>
            <a:r>
              <a:rPr lang="en-US" sz="2400" dirty="0" smtClean="0">
                <a:solidFill>
                  <a:srgbClr val="000099"/>
                </a:solidFill>
                <a:latin typeface="+mn-lt"/>
              </a:rPr>
              <a:t>Common Lethality Federate (CLF)</a:t>
            </a:r>
            <a:r>
              <a:rPr lang="en-US" sz="2400" dirty="0">
                <a:solidFill>
                  <a:srgbClr val="000099"/>
                </a:solidFill>
                <a:latin typeface="+mn-lt"/>
              </a:rPr>
              <a:t>*</a:t>
            </a:r>
            <a:endParaRPr lang="en-US" sz="2400" dirty="0" smtClean="0">
              <a:solidFill>
                <a:srgbClr val="000099"/>
              </a:solidFill>
              <a:latin typeface="+mn-lt"/>
            </a:endParaRPr>
          </a:p>
        </p:txBody>
      </p:sp>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kern="0" dirty="0" smtClean="0">
                <a:solidFill>
                  <a:srgbClr val="0000FF"/>
                </a:solidFill>
                <a:ea typeface="+mj-ea"/>
                <a:cs typeface="+mj-cs"/>
              </a:rPr>
              <a:t>Capitalization</a:t>
            </a:r>
            <a:endParaRPr lang="en-US" sz="2400" b="1" kern="0" dirty="0">
              <a:solidFill>
                <a:srgbClr val="0000FF"/>
              </a:solidFill>
              <a:ea typeface="+mj-ea"/>
              <a:cs typeface="+mj-cs"/>
            </a:endParaRPr>
          </a:p>
        </p:txBody>
      </p:sp>
      <p:grpSp>
        <p:nvGrpSpPr>
          <p:cNvPr id="6" name="Group 5"/>
          <p:cNvGrpSpPr/>
          <p:nvPr/>
        </p:nvGrpSpPr>
        <p:grpSpPr>
          <a:xfrm>
            <a:off x="533400" y="4267200"/>
            <a:ext cx="3671888" cy="2200275"/>
            <a:chOff x="717550" y="4500563"/>
            <a:chExt cx="3671888" cy="2200275"/>
          </a:xfrm>
        </p:grpSpPr>
        <p:sp>
          <p:nvSpPr>
            <p:cNvPr id="7" name="Rectangle 6"/>
            <p:cNvSpPr>
              <a:spLocks noChangeArrowheads="1"/>
            </p:cNvSpPr>
            <p:nvPr/>
          </p:nvSpPr>
          <p:spPr bwMode="auto">
            <a:xfrm>
              <a:off x="717550" y="4500563"/>
              <a:ext cx="3671888" cy="2200275"/>
            </a:xfrm>
            <a:prstGeom prst="rect">
              <a:avLst/>
            </a:prstGeom>
            <a:solidFill>
              <a:schemeClr val="bg1"/>
            </a:solidFill>
            <a:ln w="9525">
              <a:solidFill>
                <a:schemeClr val="bg2"/>
              </a:solidFill>
              <a:round/>
              <a:headEnd/>
              <a:tailEnd/>
            </a:ln>
            <a:effectLst>
              <a:outerShdw dist="38100" dir="2700000" rotWithShape="0">
                <a:srgbClr val="808080">
                  <a:alpha val="42999"/>
                </a:srgbClr>
              </a:outerShdw>
            </a:effectLst>
          </p:spPr>
          <p:txBody>
            <a:bodyPr/>
            <a:lstStyle/>
            <a:p>
              <a:pPr>
                <a:defRPr/>
              </a:pPr>
              <a:endParaRPr lang="en-US"/>
            </a:p>
          </p:txBody>
        </p:sp>
        <p:pic>
          <p:nvPicPr>
            <p:cNvPr id="8" name="Picture 8"/>
            <p:cNvPicPr>
              <a:picLocks noChangeAspect="1" noChangeArrowheads="1"/>
            </p:cNvPicPr>
            <p:nvPr/>
          </p:nvPicPr>
          <p:blipFill>
            <a:blip r:embed="rId4" cstate="print"/>
            <a:srcRect/>
            <a:stretch>
              <a:fillRect/>
            </a:stretch>
          </p:blipFill>
          <p:spPr bwMode="auto">
            <a:xfrm>
              <a:off x="768350" y="5375275"/>
              <a:ext cx="2330450" cy="1225550"/>
            </a:xfrm>
            <a:prstGeom prst="rect">
              <a:avLst/>
            </a:prstGeom>
            <a:noFill/>
            <a:ln w="9525">
              <a:noFill/>
              <a:miter lim="800000"/>
              <a:headEnd/>
              <a:tailEnd/>
            </a:ln>
          </p:spPr>
        </p:pic>
        <p:pic>
          <p:nvPicPr>
            <p:cNvPr id="9" name="Picture 11" descr="lpd_17.jpg"/>
            <p:cNvPicPr>
              <a:picLocks noChangeAspect="1"/>
            </p:cNvPicPr>
            <p:nvPr/>
          </p:nvPicPr>
          <p:blipFill>
            <a:blip r:embed="rId5" cstate="print"/>
            <a:srcRect/>
            <a:stretch>
              <a:fillRect/>
            </a:stretch>
          </p:blipFill>
          <p:spPr bwMode="auto">
            <a:xfrm>
              <a:off x="871538" y="4618038"/>
              <a:ext cx="3186112" cy="642937"/>
            </a:xfrm>
            <a:prstGeom prst="rect">
              <a:avLst/>
            </a:prstGeom>
            <a:noFill/>
            <a:ln w="9525">
              <a:noFill/>
              <a:miter lim="800000"/>
              <a:headEnd/>
              <a:tailEnd/>
            </a:ln>
          </p:spPr>
        </p:pic>
        <p:sp>
          <p:nvSpPr>
            <p:cNvPr id="10" name="Rectangle 6"/>
            <p:cNvSpPr>
              <a:spLocks noChangeArrowheads="1"/>
            </p:cNvSpPr>
            <p:nvPr/>
          </p:nvSpPr>
          <p:spPr bwMode="auto">
            <a:xfrm>
              <a:off x="3062288" y="5616575"/>
              <a:ext cx="1303337" cy="954088"/>
            </a:xfrm>
            <a:prstGeom prst="rect">
              <a:avLst/>
            </a:prstGeom>
            <a:noFill/>
            <a:ln w="9525">
              <a:noFill/>
              <a:miter lim="800000"/>
              <a:headEnd/>
              <a:tailEnd/>
            </a:ln>
          </p:spPr>
          <p:txBody>
            <a:bodyPr wrap="none" anchor="ctr">
              <a:spAutoFit/>
            </a:bodyPr>
            <a:lstStyle/>
            <a:p>
              <a:pPr algn="ctr"/>
              <a:r>
                <a:rPr lang="en-US" sz="1400" i="1">
                  <a:latin typeface="Arial Black" pitchFamily="34" charset="0"/>
                </a:rPr>
                <a:t>“Clean”</a:t>
              </a:r>
              <a:br>
                <a:rPr lang="en-US" sz="1400" i="1">
                  <a:latin typeface="Arial Black" pitchFamily="34" charset="0"/>
                </a:rPr>
              </a:br>
              <a:r>
                <a:rPr lang="en-US" sz="1400" i="1">
                  <a:latin typeface="Arial Black" pitchFamily="34" charset="0"/>
                </a:rPr>
                <a:t>and</a:t>
              </a:r>
              <a:br>
                <a:rPr lang="en-US" sz="1400" i="1">
                  <a:latin typeface="Arial Black" pitchFamily="34" charset="0"/>
                </a:rPr>
              </a:br>
              <a:r>
                <a:rPr lang="en-US" sz="1400" i="1">
                  <a:latin typeface="Arial Black" pitchFamily="34" charset="0"/>
                </a:rPr>
                <a:t>“Dirty”</a:t>
              </a:r>
              <a:br>
                <a:rPr lang="en-US" sz="1400" i="1">
                  <a:latin typeface="Arial Black" pitchFamily="34" charset="0"/>
                </a:rPr>
              </a:br>
              <a:r>
                <a:rPr lang="en-US" sz="1400" i="1">
                  <a:latin typeface="Arial Black" pitchFamily="34" charset="0"/>
                </a:rPr>
                <a:t>Signatures</a:t>
              </a:r>
            </a:p>
          </p:txBody>
        </p:sp>
      </p:grpSp>
      <p:sp>
        <p:nvSpPr>
          <p:cNvPr id="15" name="Rectangle 14"/>
          <p:cNvSpPr/>
          <p:nvPr/>
        </p:nvSpPr>
        <p:spPr>
          <a:xfrm>
            <a:off x="5759108" y="6248400"/>
            <a:ext cx="1479892" cy="261610"/>
          </a:xfrm>
          <a:prstGeom prst="rect">
            <a:avLst/>
          </a:prstGeom>
        </p:spPr>
        <p:txBody>
          <a:bodyPr wrap="none">
            <a:spAutoFit/>
          </a:bodyPr>
          <a:lstStyle/>
          <a:p>
            <a:r>
              <a:rPr lang="en-US" sz="1100" i="1" dirty="0">
                <a:latin typeface="Arial Black" pitchFamily="34" charset="0"/>
              </a:rPr>
              <a:t>Littoral Scenario</a:t>
            </a:r>
          </a:p>
        </p:txBody>
      </p:sp>
      <p:pic>
        <p:nvPicPr>
          <p:cNvPr id="16" name="Picture 15" descr="Exocet_MM38-detoured.jpg"/>
          <p:cNvPicPr>
            <a:picLocks noChangeAspect="1"/>
          </p:cNvPicPr>
          <p:nvPr/>
        </p:nvPicPr>
        <p:blipFill>
          <a:blip r:embed="rId6" cstate="print"/>
          <a:stretch>
            <a:fillRect/>
          </a:stretch>
        </p:blipFill>
        <p:spPr>
          <a:xfrm>
            <a:off x="7096125" y="4495800"/>
            <a:ext cx="2047875" cy="2047875"/>
          </a:xfrm>
          <a:prstGeom prst="rect">
            <a:avLst/>
          </a:prstGeom>
        </p:spPr>
      </p:pic>
      <p:pic>
        <p:nvPicPr>
          <p:cNvPr id="11" name="Picture 4" descr="g160_hormuz_map_4_25in"/>
          <p:cNvPicPr>
            <a:picLocks noChangeAspect="1" noChangeArrowheads="1"/>
          </p:cNvPicPr>
          <p:nvPr/>
        </p:nvPicPr>
        <p:blipFill>
          <a:blip r:embed="rId7" cstate="print"/>
          <a:srcRect/>
          <a:stretch>
            <a:fillRect/>
          </a:stretch>
        </p:blipFill>
        <p:spPr bwMode="auto">
          <a:xfrm>
            <a:off x="5105400" y="4724400"/>
            <a:ext cx="2123555" cy="1720641"/>
          </a:xfrm>
          <a:prstGeom prst="rect">
            <a:avLst/>
          </a:prstGeom>
          <a:noFill/>
          <a:ln w="9525">
            <a:solidFill>
              <a:srgbClr val="808080"/>
            </a:solidFill>
            <a:miter lim="800000"/>
            <a:headEnd/>
            <a:tailEnd/>
          </a:ln>
          <a:effectLst>
            <a:outerShdw dist="38100" dir="2700000" rotWithShape="0">
              <a:srgbClr val="808080">
                <a:alpha val="42999"/>
              </a:srgbClr>
            </a:outerShdw>
          </a:effectLst>
        </p:spPr>
      </p:pic>
      <p:grpSp>
        <p:nvGrpSpPr>
          <p:cNvPr id="12" name="Group 11"/>
          <p:cNvGrpSpPr/>
          <p:nvPr/>
        </p:nvGrpSpPr>
        <p:grpSpPr>
          <a:xfrm>
            <a:off x="4419600" y="4038600"/>
            <a:ext cx="1789113" cy="2068512"/>
            <a:chOff x="4343400" y="1447800"/>
            <a:chExt cx="2932113" cy="2982912"/>
          </a:xfrm>
        </p:grpSpPr>
        <p:pic>
          <p:nvPicPr>
            <p:cNvPr id="13" name="Picture 3" descr="g159_mediterranean_sandbox_4in_rev"/>
            <p:cNvPicPr>
              <a:picLocks noChangeAspect="1" noChangeArrowheads="1"/>
            </p:cNvPicPr>
            <p:nvPr/>
          </p:nvPicPr>
          <p:blipFill>
            <a:blip r:embed="rId8" cstate="print"/>
            <a:srcRect/>
            <a:stretch>
              <a:fillRect/>
            </a:stretch>
          </p:blipFill>
          <p:spPr bwMode="auto">
            <a:xfrm>
              <a:off x="4343400" y="1447800"/>
              <a:ext cx="2932113" cy="2982912"/>
            </a:xfrm>
            <a:prstGeom prst="rect">
              <a:avLst/>
            </a:prstGeom>
            <a:noFill/>
            <a:ln w="9525">
              <a:solidFill>
                <a:srgbClr val="808080"/>
              </a:solidFill>
              <a:miter lim="800000"/>
              <a:headEnd/>
              <a:tailEnd/>
            </a:ln>
            <a:effectLst>
              <a:outerShdw dist="38100" dir="2700000" rotWithShape="0">
                <a:srgbClr val="808080">
                  <a:alpha val="42999"/>
                </a:srgbClr>
              </a:outerShdw>
            </a:effectLst>
          </p:spPr>
        </p:pic>
        <p:sp>
          <p:nvSpPr>
            <p:cNvPr id="14" name="Rectangle 5"/>
            <p:cNvSpPr>
              <a:spLocks noChangeArrowheads="1"/>
            </p:cNvSpPr>
            <p:nvPr/>
          </p:nvSpPr>
          <p:spPr bwMode="auto">
            <a:xfrm>
              <a:off x="5197261" y="1486183"/>
              <a:ext cx="1424417" cy="377257"/>
            </a:xfrm>
            <a:prstGeom prst="rect">
              <a:avLst/>
            </a:prstGeom>
            <a:noFill/>
            <a:ln w="9525">
              <a:noFill/>
              <a:miter lim="800000"/>
              <a:headEnd/>
              <a:tailEnd/>
            </a:ln>
          </p:spPr>
          <p:txBody>
            <a:bodyPr wrap="none" anchor="ctr">
              <a:spAutoFit/>
            </a:bodyPr>
            <a:lstStyle/>
            <a:p>
              <a:pPr algn="ctr"/>
              <a:r>
                <a:rPr lang="en-US" sz="1100" i="1" dirty="0" smtClean="0">
                  <a:latin typeface="Arial Black" pitchFamily="34" charset="0"/>
                </a:rPr>
                <a:t>Scenario</a:t>
              </a:r>
              <a:endParaRPr lang="en-US" sz="1100" i="1" dirty="0">
                <a:latin typeface="Arial Black" pitchFamily="34" charset="0"/>
              </a:endParaRPr>
            </a:p>
          </p:txBody>
        </p:sp>
      </p:grpSp>
      <p:sp>
        <p:nvSpPr>
          <p:cNvPr id="17" name="TextBox 16"/>
          <p:cNvSpPr txBox="1"/>
          <p:nvPr/>
        </p:nvSpPr>
        <p:spPr>
          <a:xfrm>
            <a:off x="6172200" y="3657600"/>
            <a:ext cx="2971800" cy="1215717"/>
          </a:xfrm>
          <a:prstGeom prst="rect">
            <a:avLst/>
          </a:prstGeom>
          <a:noFill/>
        </p:spPr>
        <p:txBody>
          <a:bodyPr wrap="square" rtlCol="0">
            <a:spAutoFit/>
          </a:bodyPr>
          <a:lstStyle/>
          <a:p>
            <a:pPr lvl="0" algn="l"/>
            <a:r>
              <a:rPr lang="en-US" sz="800" b="1" dirty="0" smtClean="0"/>
              <a:t>T1R1 - sea-skimming, subsonic RF threat</a:t>
            </a:r>
          </a:p>
          <a:p>
            <a:pPr lvl="0" algn="l"/>
            <a:r>
              <a:rPr lang="en-US" sz="800" b="1" dirty="0" smtClean="0"/>
              <a:t>T2 - sea-skimming, subsonic Imaging IR threat</a:t>
            </a:r>
          </a:p>
          <a:p>
            <a:pPr lvl="0" algn="l"/>
            <a:r>
              <a:rPr lang="en-US" sz="800" b="1" dirty="0" smtClean="0"/>
              <a:t>T5 - high diver, supersonic RF ARM threat</a:t>
            </a:r>
          </a:p>
          <a:p>
            <a:pPr lvl="0" algn="l"/>
            <a:r>
              <a:rPr lang="en-US" sz="800" b="1" dirty="0" smtClean="0"/>
              <a:t>T7 - sea-skimming, maneuvering supersonic Advanced RF Threat</a:t>
            </a:r>
          </a:p>
          <a:p>
            <a:endParaRPr lang="en-US" dirty="0"/>
          </a:p>
        </p:txBody>
      </p:sp>
      <p:sp>
        <p:nvSpPr>
          <p:cNvPr id="18"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9" name="Slide Number Placeholder 18"/>
          <p:cNvSpPr>
            <a:spLocks noGrp="1"/>
          </p:cNvSpPr>
          <p:nvPr>
            <p:ph type="sldNum" sz="quarter" idx="12"/>
          </p:nvPr>
        </p:nvSpPr>
        <p:spPr/>
        <p:txBody>
          <a:bodyPr/>
          <a:lstStyle/>
          <a:p>
            <a:pPr>
              <a:defRPr/>
            </a:pPr>
            <a:fld id="{83B83CC2-156A-49C0-AD41-27A9B428220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gular Pentagon 23"/>
          <p:cNvSpPr/>
          <p:nvPr/>
        </p:nvSpPr>
        <p:spPr bwMode="auto">
          <a:xfrm>
            <a:off x="1143000" y="1752600"/>
            <a:ext cx="3200400" cy="2667000"/>
          </a:xfrm>
          <a:prstGeom prst="pentagon">
            <a:avLst/>
          </a:prstGeom>
          <a:solidFill>
            <a:schemeClr val="accent5">
              <a:lumMod val="25000"/>
            </a:schemeClr>
          </a:solidFill>
          <a:ln w="9525"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rgbClr val="660000"/>
              </a:solidFill>
              <a:effectLst/>
              <a:latin typeface="Verdana" pitchFamily="34" charset="0"/>
            </a:endParaRPr>
          </a:p>
        </p:txBody>
      </p:sp>
      <p:sp>
        <p:nvSpPr>
          <p:cNvPr id="4" name="TextBox 3"/>
          <p:cNvSpPr txBox="1"/>
          <p:nvPr/>
        </p:nvSpPr>
        <p:spPr>
          <a:xfrm>
            <a:off x="304800" y="784225"/>
            <a:ext cx="8534400" cy="5632311"/>
          </a:xfrm>
          <a:prstGeom prst="rect">
            <a:avLst/>
          </a:prstGeom>
          <a:noFill/>
        </p:spPr>
        <p:txBody>
          <a:bodyPr>
            <a:spAutoFit/>
          </a:bodyPr>
          <a:lstStyle/>
          <a:p>
            <a:pPr algn="just">
              <a:buFont typeface="Arial" pitchFamily="34" charset="0"/>
              <a:buChar char="•"/>
              <a:defRPr/>
            </a:pPr>
            <a:r>
              <a:rPr lang="en-US" sz="2400" dirty="0" smtClean="0">
                <a:solidFill>
                  <a:schemeClr val="accent6"/>
                </a:solidFill>
                <a:latin typeface="+mn-lt"/>
              </a:rPr>
              <a:t> Six Preliminary Areas for consideration in Testbed Expansion</a:t>
            </a:r>
          </a:p>
          <a:p>
            <a:pPr algn="just">
              <a:buFont typeface="Arial" pitchFamily="34" charset="0"/>
              <a:buChar char="•"/>
              <a:defRPr/>
            </a:pPr>
            <a:endParaRPr lang="en-US" sz="2400" dirty="0">
              <a:solidFill>
                <a:schemeClr val="accent6"/>
              </a:solidFill>
              <a:latin typeface="+mn-lt"/>
            </a:endParaRPr>
          </a:p>
          <a:p>
            <a:pPr algn="just">
              <a:buFont typeface="Arial" pitchFamily="34" charset="0"/>
              <a:buChar char="•"/>
              <a:defRPr/>
            </a:pPr>
            <a:endParaRPr lang="en-US" sz="2400" dirty="0" smtClean="0">
              <a:solidFill>
                <a:schemeClr val="accent6"/>
              </a:solidFill>
              <a:latin typeface="+mn-lt"/>
            </a:endParaRPr>
          </a:p>
          <a:p>
            <a:pPr algn="just">
              <a:buFont typeface="Arial" pitchFamily="34" charset="0"/>
              <a:buChar char="•"/>
              <a:defRPr/>
            </a:pPr>
            <a:endParaRPr lang="en-US" sz="2400" dirty="0">
              <a:solidFill>
                <a:schemeClr val="accent6"/>
              </a:solidFill>
              <a:latin typeface="+mn-lt"/>
            </a:endParaRPr>
          </a:p>
          <a:p>
            <a:pPr algn="just">
              <a:buFont typeface="Arial" pitchFamily="34" charset="0"/>
              <a:buChar char="•"/>
              <a:defRPr/>
            </a:pPr>
            <a:endParaRPr lang="en-US" sz="2400" dirty="0" smtClean="0">
              <a:solidFill>
                <a:schemeClr val="accent6"/>
              </a:solidFill>
              <a:latin typeface="+mn-lt"/>
            </a:endParaRPr>
          </a:p>
          <a:p>
            <a:pPr algn="just">
              <a:buFont typeface="Arial" pitchFamily="34" charset="0"/>
              <a:buChar char="•"/>
              <a:defRPr/>
            </a:pPr>
            <a:endParaRPr lang="en-US" sz="2400" dirty="0">
              <a:solidFill>
                <a:schemeClr val="accent6"/>
              </a:solidFill>
              <a:latin typeface="+mn-lt"/>
            </a:endParaRPr>
          </a:p>
          <a:p>
            <a:pPr algn="just">
              <a:buFont typeface="Arial" pitchFamily="34" charset="0"/>
              <a:buChar char="•"/>
              <a:defRPr/>
            </a:pPr>
            <a:endParaRPr lang="en-US" sz="2400" dirty="0" smtClean="0">
              <a:solidFill>
                <a:schemeClr val="accent6"/>
              </a:solidFill>
              <a:latin typeface="+mn-lt"/>
            </a:endParaRPr>
          </a:p>
          <a:p>
            <a:pPr algn="just">
              <a:buFont typeface="Arial" pitchFamily="34" charset="0"/>
              <a:buChar char="•"/>
              <a:defRPr/>
            </a:pPr>
            <a:r>
              <a:rPr lang="en-US" sz="2400" dirty="0">
                <a:solidFill>
                  <a:schemeClr val="accent6"/>
                </a:solidFill>
                <a:latin typeface="+mn-lt"/>
              </a:rPr>
              <a:t> </a:t>
            </a:r>
            <a:r>
              <a:rPr lang="en-US" sz="2400" dirty="0" smtClean="0">
                <a:solidFill>
                  <a:schemeClr val="accent6"/>
                </a:solidFill>
                <a:latin typeface="+mn-lt"/>
              </a:rPr>
              <a:t>These areas represent beginning possibilities.</a:t>
            </a:r>
          </a:p>
          <a:p>
            <a:pPr algn="just">
              <a:buFont typeface="Arial" pitchFamily="34" charset="0"/>
              <a:buChar char="•"/>
              <a:defRPr/>
            </a:pPr>
            <a:r>
              <a:rPr lang="en-US" sz="2400" dirty="0">
                <a:solidFill>
                  <a:schemeClr val="accent6"/>
                </a:solidFill>
                <a:latin typeface="+mn-lt"/>
              </a:rPr>
              <a:t> </a:t>
            </a:r>
            <a:r>
              <a:rPr lang="en-US" sz="2400" dirty="0" smtClean="0">
                <a:solidFill>
                  <a:schemeClr val="accent6"/>
                </a:solidFill>
                <a:latin typeface="+mn-lt"/>
              </a:rPr>
              <a:t>As other </a:t>
            </a:r>
            <a:r>
              <a:rPr lang="en-US" sz="2400" dirty="0" err="1" smtClean="0">
                <a:solidFill>
                  <a:schemeClr val="accent6"/>
                </a:solidFill>
                <a:latin typeface="+mn-lt"/>
              </a:rPr>
              <a:t>testbeds</a:t>
            </a:r>
            <a:r>
              <a:rPr lang="en-US" sz="2400" dirty="0" smtClean="0">
                <a:solidFill>
                  <a:schemeClr val="accent6"/>
                </a:solidFill>
                <a:latin typeface="+mn-lt"/>
              </a:rPr>
              <a:t> are developed, co-use opportunities arise – example is DDG 1000 MOE Testbed. </a:t>
            </a:r>
            <a:endParaRPr lang="en-US" sz="2400" dirty="0">
              <a:solidFill>
                <a:schemeClr val="accent6"/>
              </a:solidFill>
              <a:latin typeface="+mn-lt"/>
            </a:endParaRPr>
          </a:p>
        </p:txBody>
      </p:sp>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kern="0" dirty="0" smtClean="0">
                <a:solidFill>
                  <a:srgbClr val="0000FF"/>
                </a:solidFill>
                <a:ea typeface="+mj-ea"/>
                <a:cs typeface="+mj-cs"/>
              </a:rPr>
              <a:t>Areas for Expansion</a:t>
            </a:r>
            <a:endParaRPr lang="en-US" sz="2400" b="1" kern="0" dirty="0">
              <a:solidFill>
                <a:srgbClr val="0000FF"/>
              </a:solidFill>
              <a:ea typeface="+mj-ea"/>
              <a:cs typeface="+mj-cs"/>
            </a:endParaRPr>
          </a:p>
        </p:txBody>
      </p:sp>
      <p:sp>
        <p:nvSpPr>
          <p:cNvPr id="13" name="Oval 12"/>
          <p:cNvSpPr/>
          <p:nvPr/>
        </p:nvSpPr>
        <p:spPr bwMode="auto">
          <a:xfrm>
            <a:off x="877957" y="1676400"/>
            <a:ext cx="1610139" cy="865584"/>
          </a:xfrm>
          <a:prstGeom prst="ellipse">
            <a:avLst/>
          </a:prstGeom>
          <a:solidFill>
            <a:srgbClr val="CCCC99"/>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rPr>
              <a:t>Fleet</a:t>
            </a:r>
            <a:r>
              <a:rPr kumimoji="0" lang="en-US" b="1" i="0" u="none" strike="noStrike" normalizeH="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rPr>
              <a:t> Tactics</a:t>
            </a:r>
            <a:endParaRPr kumimoji="0" lang="en-US"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endParaRPr>
          </a:p>
        </p:txBody>
      </p:sp>
      <p:sp>
        <p:nvSpPr>
          <p:cNvPr id="14" name="Oval 13"/>
          <p:cNvSpPr/>
          <p:nvPr/>
        </p:nvSpPr>
        <p:spPr bwMode="auto">
          <a:xfrm>
            <a:off x="609600" y="3121959"/>
            <a:ext cx="1789043" cy="1320016"/>
          </a:xfrm>
          <a:prstGeom prst="ellipse">
            <a:avLst/>
          </a:prstGeom>
          <a:solidFill>
            <a:srgbClr val="CCCC99"/>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rPr>
              <a:t>S/W Release</a:t>
            </a:r>
          </a:p>
          <a:p>
            <a:pPr marL="0" marR="0" indent="0" algn="ctr" defTabSz="914400" rtl="0" eaLnBrk="1" fontAlgn="base" latinLnBrk="0" hangingPunct="1">
              <a:lnSpc>
                <a:spcPct val="100000"/>
              </a:lnSpc>
              <a:spcBef>
                <a:spcPct val="50000"/>
              </a:spcBef>
              <a:spcAft>
                <a:spcPct val="0"/>
              </a:spcAft>
              <a:buClrTx/>
              <a:buSzTx/>
              <a:buFontTx/>
              <a:buNone/>
              <a:tabLst/>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Validation</a:t>
            </a:r>
            <a:endParaRPr kumimoji="0" lang="en-US"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endParaRPr>
          </a:p>
        </p:txBody>
      </p:sp>
      <p:sp>
        <p:nvSpPr>
          <p:cNvPr id="15" name="Oval 14"/>
          <p:cNvSpPr/>
          <p:nvPr/>
        </p:nvSpPr>
        <p:spPr bwMode="auto">
          <a:xfrm>
            <a:off x="2667000" y="1772771"/>
            <a:ext cx="1610139" cy="865584"/>
          </a:xfrm>
          <a:prstGeom prst="ellipse">
            <a:avLst/>
          </a:prstGeom>
          <a:solidFill>
            <a:srgbClr val="CCCC99"/>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rPr>
              <a:t>Trade Studies</a:t>
            </a:r>
          </a:p>
        </p:txBody>
      </p:sp>
      <p:sp>
        <p:nvSpPr>
          <p:cNvPr id="16" name="Oval 15"/>
          <p:cNvSpPr/>
          <p:nvPr/>
        </p:nvSpPr>
        <p:spPr bwMode="auto">
          <a:xfrm>
            <a:off x="2057400" y="3886200"/>
            <a:ext cx="2057400" cy="1168539"/>
          </a:xfrm>
          <a:prstGeom prst="ellipse">
            <a:avLst/>
          </a:prstGeom>
          <a:solidFill>
            <a:srgbClr val="CCCC99"/>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rPr>
              <a:t>Evolving Capabilities and Threats</a:t>
            </a:r>
          </a:p>
        </p:txBody>
      </p:sp>
      <p:sp>
        <p:nvSpPr>
          <p:cNvPr id="18" name="Oval 17"/>
          <p:cNvSpPr/>
          <p:nvPr/>
        </p:nvSpPr>
        <p:spPr bwMode="auto">
          <a:xfrm>
            <a:off x="1772478" y="2640106"/>
            <a:ext cx="1808922" cy="562630"/>
          </a:xfrm>
          <a:prstGeom prst="ellipse">
            <a:avLst/>
          </a:prstGeom>
          <a:solidFill>
            <a:srgbClr val="CCCC99"/>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rPr>
              <a:t>SSTAMDA</a:t>
            </a:r>
          </a:p>
        </p:txBody>
      </p:sp>
      <p:sp>
        <p:nvSpPr>
          <p:cNvPr id="19" name="Left-Right Arrow 18"/>
          <p:cNvSpPr/>
          <p:nvPr/>
        </p:nvSpPr>
        <p:spPr bwMode="auto">
          <a:xfrm>
            <a:off x="3810000" y="2819400"/>
            <a:ext cx="2362200" cy="794802"/>
          </a:xfrm>
          <a:prstGeom prst="leftRightArrow">
            <a:avLst>
              <a:gd name="adj1" fmla="val 50000"/>
              <a:gd name="adj2" fmla="val 51338"/>
            </a:avLst>
          </a:prstGeom>
          <a:solidFill>
            <a:schemeClr val="bg2">
              <a:lumMod val="40000"/>
              <a:lumOff val="60000"/>
            </a:schemeClr>
          </a:solidFill>
          <a:ln w="9525" cap="flat" cmpd="sng" algn="ctr">
            <a:solidFill>
              <a:srgbClr val="FF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rgbClr val="660000"/>
              </a:solidFill>
              <a:effectLst/>
              <a:latin typeface="Verdana" pitchFamily="34" charset="0"/>
            </a:endParaRPr>
          </a:p>
        </p:txBody>
      </p:sp>
      <p:pic>
        <p:nvPicPr>
          <p:cNvPr id="21" name="Picture 20" descr="Redux Dren.png"/>
          <p:cNvPicPr>
            <a:picLocks noChangeAspect="1"/>
          </p:cNvPicPr>
          <p:nvPr/>
        </p:nvPicPr>
        <p:blipFill>
          <a:blip r:embed="rId4" cstate="print"/>
          <a:stretch>
            <a:fillRect/>
          </a:stretch>
        </p:blipFill>
        <p:spPr>
          <a:xfrm>
            <a:off x="5334000" y="2743200"/>
            <a:ext cx="3806856" cy="1298322"/>
          </a:xfrm>
          <a:prstGeom prst="rect">
            <a:avLst/>
          </a:prstGeom>
        </p:spPr>
      </p:pic>
      <p:sp>
        <p:nvSpPr>
          <p:cNvPr id="17" name="Oval 16"/>
          <p:cNvSpPr/>
          <p:nvPr/>
        </p:nvSpPr>
        <p:spPr bwMode="auto">
          <a:xfrm>
            <a:off x="2935357" y="3121959"/>
            <a:ext cx="1789043" cy="865584"/>
          </a:xfrm>
          <a:prstGeom prst="ellipse">
            <a:avLst/>
          </a:prstGeom>
          <a:solidFill>
            <a:srgbClr val="CCCC99"/>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rPr>
              <a:t>Predictive Analysis</a:t>
            </a:r>
          </a:p>
        </p:txBody>
      </p:sp>
      <p:sp>
        <p:nvSpPr>
          <p:cNvPr id="20"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22" name="Slide Number Placeholder 21"/>
          <p:cNvSpPr>
            <a:spLocks noGrp="1"/>
          </p:cNvSpPr>
          <p:nvPr>
            <p:ph type="sldNum" sz="quarter" idx="12"/>
          </p:nvPr>
        </p:nvSpPr>
        <p:spPr/>
        <p:txBody>
          <a:bodyPr/>
          <a:lstStyle/>
          <a:p>
            <a:pPr>
              <a:defRPr/>
            </a:pPr>
            <a:fld id="{83B83CC2-156A-49C0-AD41-27A9B4282202}"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784225"/>
            <a:ext cx="8534400" cy="2816156"/>
          </a:xfrm>
          <a:prstGeom prst="rect">
            <a:avLst/>
          </a:prstGeom>
          <a:noFill/>
        </p:spPr>
        <p:txBody>
          <a:bodyPr>
            <a:spAutoFit/>
          </a:bodyPr>
          <a:lstStyle/>
          <a:p>
            <a:pPr algn="just">
              <a:buSzPct val="125000"/>
              <a:buFont typeface="Arial" pitchFamily="34" charset="0"/>
              <a:buChar char="•"/>
              <a:defRPr/>
            </a:pPr>
            <a:r>
              <a:rPr lang="en-US" sz="1500" dirty="0" smtClean="0">
                <a:solidFill>
                  <a:schemeClr val="accent6"/>
                </a:solidFill>
                <a:latin typeface="+mn-lt"/>
              </a:rPr>
              <a:t> </a:t>
            </a:r>
            <a:r>
              <a:rPr lang="en-US" sz="2400" dirty="0" smtClean="0">
                <a:solidFill>
                  <a:schemeClr val="accent6"/>
                </a:solidFill>
                <a:latin typeface="+mn-lt"/>
              </a:rPr>
              <a:t>Fleet Tactics</a:t>
            </a:r>
          </a:p>
          <a:p>
            <a:pPr lvl="1" algn="just">
              <a:buFont typeface="Arial" pitchFamily="34" charset="0"/>
              <a:buChar char="•"/>
              <a:defRPr/>
            </a:pPr>
            <a:r>
              <a:rPr lang="en-US" sz="1500" dirty="0">
                <a:solidFill>
                  <a:schemeClr val="accent6"/>
                </a:solidFill>
                <a:latin typeface="+mn-lt"/>
              </a:rPr>
              <a:t> </a:t>
            </a:r>
            <a:r>
              <a:rPr lang="en-US" sz="1800" dirty="0" smtClean="0">
                <a:solidFill>
                  <a:schemeClr val="accent6"/>
                </a:solidFill>
                <a:latin typeface="+mn-lt"/>
              </a:rPr>
              <a:t>Currently </a:t>
            </a:r>
            <a:r>
              <a:rPr lang="en-US" sz="1800" dirty="0">
                <a:solidFill>
                  <a:schemeClr val="accent6"/>
                </a:solidFill>
                <a:latin typeface="+mn-lt"/>
              </a:rPr>
              <a:t>developed </a:t>
            </a:r>
            <a:r>
              <a:rPr lang="en-US" sz="1800" dirty="0" smtClean="0">
                <a:solidFill>
                  <a:schemeClr val="accent6"/>
                </a:solidFill>
                <a:latin typeface="+mn-lt"/>
              </a:rPr>
              <a:t>using intelligence</a:t>
            </a:r>
            <a:r>
              <a:rPr lang="en-US" sz="1800" dirty="0">
                <a:solidFill>
                  <a:schemeClr val="accent6"/>
                </a:solidFill>
                <a:latin typeface="+mn-lt"/>
              </a:rPr>
              <a:t>, threat assessments, </a:t>
            </a:r>
            <a:r>
              <a:rPr lang="en-US" sz="1800" dirty="0" smtClean="0">
                <a:solidFill>
                  <a:schemeClr val="accent6"/>
                </a:solidFill>
                <a:latin typeface="+mn-lt"/>
              </a:rPr>
              <a:t>M&amp;S, and </a:t>
            </a:r>
            <a:r>
              <a:rPr lang="en-US" sz="1800" dirty="0">
                <a:solidFill>
                  <a:schemeClr val="accent6"/>
                </a:solidFill>
                <a:latin typeface="+mn-lt"/>
              </a:rPr>
              <a:t>tactician analysis validated </a:t>
            </a:r>
            <a:r>
              <a:rPr lang="en-US" sz="1800" dirty="0" smtClean="0">
                <a:solidFill>
                  <a:schemeClr val="accent6"/>
                </a:solidFill>
                <a:latin typeface="+mn-lt"/>
              </a:rPr>
              <a:t>by </a:t>
            </a:r>
            <a:r>
              <a:rPr lang="en-US" sz="1800" b="1" u="sng" dirty="0" smtClean="0">
                <a:solidFill>
                  <a:schemeClr val="accent6"/>
                </a:solidFill>
                <a:latin typeface="+mn-lt"/>
              </a:rPr>
              <a:t>limited, if any,</a:t>
            </a:r>
            <a:r>
              <a:rPr lang="en-US" sz="1800" dirty="0" smtClean="0">
                <a:solidFill>
                  <a:schemeClr val="accent6"/>
                </a:solidFill>
                <a:latin typeface="+mn-lt"/>
              </a:rPr>
              <a:t> formal live end-to-end test events.</a:t>
            </a:r>
          </a:p>
          <a:p>
            <a:pPr lvl="1" algn="just">
              <a:buSzPct val="75000"/>
              <a:buFont typeface="Arial" pitchFamily="34" charset="0"/>
              <a:buChar char="•"/>
              <a:defRPr/>
            </a:pPr>
            <a:r>
              <a:rPr lang="en-US" sz="1800" dirty="0">
                <a:solidFill>
                  <a:schemeClr val="accent6"/>
                </a:solidFill>
                <a:latin typeface="+mn-lt"/>
              </a:rPr>
              <a:t> Testbed </a:t>
            </a:r>
            <a:r>
              <a:rPr lang="en-US" sz="1800" dirty="0" smtClean="0">
                <a:solidFill>
                  <a:schemeClr val="accent6"/>
                </a:solidFill>
                <a:latin typeface="+mn-lt"/>
              </a:rPr>
              <a:t>can used </a:t>
            </a:r>
            <a:r>
              <a:rPr lang="en-US" sz="1800" dirty="0">
                <a:solidFill>
                  <a:schemeClr val="accent6"/>
                </a:solidFill>
                <a:latin typeface="+mn-lt"/>
              </a:rPr>
              <a:t>to verify </a:t>
            </a:r>
            <a:r>
              <a:rPr lang="en-US" sz="1800" dirty="0" smtClean="0">
                <a:solidFill>
                  <a:schemeClr val="accent6"/>
                </a:solidFill>
                <a:latin typeface="+mn-lt"/>
              </a:rPr>
              <a:t>interim and experimental tactics techniques and procedures </a:t>
            </a:r>
            <a:r>
              <a:rPr lang="en-US" sz="1800" dirty="0">
                <a:solidFill>
                  <a:schemeClr val="accent6"/>
                </a:solidFill>
                <a:latin typeface="+mn-lt"/>
              </a:rPr>
              <a:t>against </a:t>
            </a:r>
            <a:r>
              <a:rPr lang="en-US" sz="1800" dirty="0" smtClean="0">
                <a:solidFill>
                  <a:schemeClr val="accent6"/>
                </a:solidFill>
                <a:latin typeface="+mn-lt"/>
              </a:rPr>
              <a:t>hi-fi representations </a:t>
            </a:r>
            <a:r>
              <a:rPr lang="en-US" sz="1800" dirty="0">
                <a:solidFill>
                  <a:schemeClr val="accent6"/>
                </a:solidFill>
                <a:latin typeface="+mn-lt"/>
              </a:rPr>
              <a:t>of </a:t>
            </a:r>
            <a:r>
              <a:rPr lang="en-US" sz="1800" dirty="0" smtClean="0">
                <a:solidFill>
                  <a:schemeClr val="accent6"/>
                </a:solidFill>
                <a:latin typeface="+mn-lt"/>
              </a:rPr>
              <a:t>appropriate </a:t>
            </a:r>
            <a:r>
              <a:rPr lang="en-US" sz="1800" dirty="0">
                <a:solidFill>
                  <a:schemeClr val="accent6"/>
                </a:solidFill>
                <a:latin typeface="+mn-lt"/>
              </a:rPr>
              <a:t>threats</a:t>
            </a:r>
            <a:r>
              <a:rPr lang="en-US" sz="1800" dirty="0" smtClean="0">
                <a:solidFill>
                  <a:schemeClr val="accent6"/>
                </a:solidFill>
                <a:latin typeface="+mn-lt"/>
              </a:rPr>
              <a:t>.</a:t>
            </a:r>
          </a:p>
          <a:p>
            <a:pPr lvl="1" algn="just">
              <a:buSzPct val="75000"/>
              <a:buFont typeface="Arial" pitchFamily="34" charset="0"/>
              <a:buChar char="•"/>
              <a:defRPr/>
            </a:pPr>
            <a:r>
              <a:rPr lang="en-US" sz="1800" dirty="0" smtClean="0">
                <a:solidFill>
                  <a:schemeClr val="accent6"/>
                </a:solidFill>
                <a:latin typeface="+mn-lt"/>
              </a:rPr>
              <a:t> Ability </a:t>
            </a:r>
            <a:r>
              <a:rPr lang="en-US" sz="1800" dirty="0">
                <a:solidFill>
                  <a:schemeClr val="accent6"/>
                </a:solidFill>
                <a:latin typeface="+mn-lt"/>
              </a:rPr>
              <a:t>to develop </a:t>
            </a:r>
            <a:r>
              <a:rPr lang="en-US" sz="1800" dirty="0" smtClean="0">
                <a:solidFill>
                  <a:schemeClr val="accent6"/>
                </a:solidFill>
                <a:latin typeface="+mn-lt"/>
              </a:rPr>
              <a:t>and verify </a:t>
            </a:r>
            <a:r>
              <a:rPr lang="en-US" sz="1800" dirty="0">
                <a:solidFill>
                  <a:schemeClr val="accent6"/>
                </a:solidFill>
                <a:latin typeface="+mn-lt"/>
              </a:rPr>
              <a:t>tactics via </a:t>
            </a:r>
            <a:r>
              <a:rPr lang="en-US" sz="1800" dirty="0" smtClean="0">
                <a:solidFill>
                  <a:schemeClr val="accent6"/>
                </a:solidFill>
                <a:latin typeface="+mn-lt"/>
              </a:rPr>
              <a:t>modeling and simulations (M&amp;S) affords </a:t>
            </a:r>
            <a:r>
              <a:rPr lang="en-US" sz="1800" dirty="0">
                <a:solidFill>
                  <a:schemeClr val="accent6"/>
                </a:solidFill>
                <a:latin typeface="+mn-lt"/>
              </a:rPr>
              <a:t>the opportunity to vary the tactical </a:t>
            </a:r>
            <a:r>
              <a:rPr lang="en-US" sz="1800" dirty="0" smtClean="0">
                <a:solidFill>
                  <a:schemeClr val="accent6"/>
                </a:solidFill>
                <a:latin typeface="+mn-lt"/>
              </a:rPr>
              <a:t>environment.</a:t>
            </a:r>
            <a:endParaRPr lang="en-US" sz="1800" dirty="0">
              <a:solidFill>
                <a:schemeClr val="accent6"/>
              </a:solidFill>
              <a:latin typeface="+mn-lt"/>
            </a:endParaRPr>
          </a:p>
        </p:txBody>
      </p:sp>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kern="0" dirty="0" smtClean="0">
                <a:solidFill>
                  <a:srgbClr val="0000FF"/>
                </a:solidFill>
                <a:ea typeface="+mj-ea"/>
                <a:cs typeface="+mj-cs"/>
              </a:rPr>
              <a:t>Fleet</a:t>
            </a:r>
            <a:r>
              <a:rPr lang="en-US" sz="2400" b="1" kern="0" dirty="0" smtClean="0">
                <a:solidFill>
                  <a:schemeClr val="tx1"/>
                </a:solidFill>
                <a:ea typeface="+mj-ea"/>
                <a:cs typeface="+mj-cs"/>
              </a:rPr>
              <a:t> </a:t>
            </a:r>
            <a:r>
              <a:rPr lang="en-US" sz="2400" b="1" kern="0" dirty="0" smtClean="0">
                <a:solidFill>
                  <a:srgbClr val="0000FF"/>
                </a:solidFill>
                <a:ea typeface="+mj-ea"/>
                <a:cs typeface="+mj-cs"/>
              </a:rPr>
              <a:t>Tactics</a:t>
            </a:r>
            <a:r>
              <a:rPr lang="en-US" sz="2400" b="1" kern="0" dirty="0" smtClean="0">
                <a:solidFill>
                  <a:schemeClr val="tx1"/>
                </a:solidFill>
                <a:ea typeface="+mj-ea"/>
                <a:cs typeface="+mj-cs"/>
              </a:rPr>
              <a:t> </a:t>
            </a:r>
            <a:r>
              <a:rPr lang="en-US" sz="2400" b="1" kern="0" dirty="0" smtClean="0">
                <a:solidFill>
                  <a:srgbClr val="0000FF"/>
                </a:solidFill>
                <a:ea typeface="+mj-ea"/>
                <a:cs typeface="+mj-cs"/>
              </a:rPr>
              <a:t>Development</a:t>
            </a:r>
            <a:endParaRPr lang="en-US" sz="2400" b="1" kern="0" dirty="0">
              <a:solidFill>
                <a:srgbClr val="0000FF"/>
              </a:solidFill>
              <a:ea typeface="+mj-ea"/>
              <a:cs typeface="+mj-cs"/>
            </a:endParaRPr>
          </a:p>
        </p:txBody>
      </p:sp>
      <p:pic>
        <p:nvPicPr>
          <p:cNvPr id="7" name="Picture 7" descr="threat_axis.jpg"/>
          <p:cNvPicPr>
            <a:picLocks noChangeAspect="1"/>
          </p:cNvPicPr>
          <p:nvPr/>
        </p:nvPicPr>
        <p:blipFill>
          <a:blip r:embed="rId4" cstate="print"/>
          <a:srcRect/>
          <a:stretch>
            <a:fillRect/>
          </a:stretch>
        </p:blipFill>
        <p:spPr bwMode="auto">
          <a:xfrm>
            <a:off x="1981200" y="3810000"/>
            <a:ext cx="3382962" cy="2549525"/>
          </a:xfrm>
          <a:prstGeom prst="rect">
            <a:avLst/>
          </a:prstGeom>
          <a:noFill/>
          <a:ln w="9525">
            <a:noFill/>
            <a:miter lim="800000"/>
            <a:headEnd/>
            <a:tailEnd/>
          </a:ln>
        </p:spPr>
      </p:pic>
      <p:pic>
        <p:nvPicPr>
          <p:cNvPr id="22530" name="Picture 2"/>
          <p:cNvPicPr>
            <a:picLocks noChangeAspect="1" noChangeArrowheads="1"/>
          </p:cNvPicPr>
          <p:nvPr/>
        </p:nvPicPr>
        <p:blipFill>
          <a:blip r:embed="rId5" cstate="print"/>
          <a:srcRect t="24011" b="29815"/>
          <a:stretch>
            <a:fillRect/>
          </a:stretch>
        </p:blipFill>
        <p:spPr bwMode="auto">
          <a:xfrm>
            <a:off x="0" y="3810000"/>
            <a:ext cx="3048000" cy="1005277"/>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6" cstate="print"/>
          <a:srcRect/>
          <a:stretch>
            <a:fillRect/>
          </a:stretch>
        </p:blipFill>
        <p:spPr bwMode="auto">
          <a:xfrm rot="894744">
            <a:off x="4850578" y="5073161"/>
            <a:ext cx="1590177" cy="489801"/>
          </a:xfrm>
          <a:prstGeom prst="rect">
            <a:avLst/>
          </a:prstGeom>
          <a:noFill/>
          <a:ln w="9525" cap="flat" cmpd="sng" algn="ctr">
            <a:solidFill>
              <a:schemeClr val="bg1"/>
            </a:solidFill>
            <a:prstDash val="solid"/>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rot="894744">
            <a:off x="5677810" y="4783344"/>
            <a:ext cx="1711510" cy="527174"/>
          </a:xfrm>
          <a:prstGeom prst="rect">
            <a:avLst/>
          </a:prstGeom>
          <a:noFill/>
          <a:ln w="9525" cap="flat" cmpd="sng" algn="ctr">
            <a:solidFill>
              <a:schemeClr val="bg1"/>
            </a:solidFill>
            <a:prstDash val="solid"/>
            <a:miter lim="800000"/>
            <a:headEnd/>
            <a:tailEnd/>
          </a:ln>
        </p:spPr>
      </p:pic>
      <p:pic>
        <p:nvPicPr>
          <p:cNvPr id="22532" name="Picture 4"/>
          <p:cNvPicPr>
            <a:picLocks noChangeAspect="1" noChangeArrowheads="1"/>
          </p:cNvPicPr>
          <p:nvPr/>
        </p:nvPicPr>
        <p:blipFill>
          <a:blip r:embed="rId8" cstate="print"/>
          <a:srcRect t="12000" b="24000"/>
          <a:stretch>
            <a:fillRect/>
          </a:stretch>
        </p:blipFill>
        <p:spPr bwMode="auto">
          <a:xfrm>
            <a:off x="5638800" y="5715000"/>
            <a:ext cx="3287143" cy="838200"/>
          </a:xfrm>
          <a:prstGeom prst="rect">
            <a:avLst/>
          </a:prstGeom>
          <a:ln>
            <a:noFill/>
          </a:ln>
          <a:effectLst>
            <a:outerShdw blurRad="292100" dist="139700" dir="2700000" algn="tl" rotWithShape="0">
              <a:srgbClr val="333333">
                <a:alpha val="65000"/>
              </a:srgbClr>
            </a:outerShdw>
          </a:effectLst>
        </p:spPr>
      </p:pic>
      <p:sp>
        <p:nvSpPr>
          <p:cNvPr id="11"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2" name="Slide Number Placeholder 11"/>
          <p:cNvSpPr>
            <a:spLocks noGrp="1"/>
          </p:cNvSpPr>
          <p:nvPr>
            <p:ph type="sldNum" sz="quarter" idx="12"/>
          </p:nvPr>
        </p:nvSpPr>
        <p:spPr/>
        <p:txBody>
          <a:bodyPr/>
          <a:lstStyle/>
          <a:p>
            <a:pPr>
              <a:defRPr/>
            </a:pPr>
            <a:fld id="{83B83CC2-156A-49C0-AD41-27A9B4282202}"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784225"/>
            <a:ext cx="8534400" cy="3970318"/>
          </a:xfrm>
          <a:prstGeom prst="rect">
            <a:avLst/>
          </a:prstGeom>
          <a:noFill/>
        </p:spPr>
        <p:txBody>
          <a:bodyPr>
            <a:spAutoFit/>
          </a:bodyPr>
          <a:lstStyle/>
          <a:p>
            <a:pPr algn="just">
              <a:buSzPct val="125000"/>
              <a:buFont typeface="Arial" pitchFamily="34" charset="0"/>
              <a:buChar char="•"/>
              <a:defRPr/>
            </a:pPr>
            <a:r>
              <a:rPr lang="en-US" sz="1600" dirty="0" smtClean="0">
                <a:solidFill>
                  <a:schemeClr val="accent6"/>
                </a:solidFill>
              </a:rPr>
              <a:t> </a:t>
            </a:r>
            <a:r>
              <a:rPr lang="en-US" sz="2400" dirty="0" smtClean="0">
                <a:solidFill>
                  <a:schemeClr val="accent6"/>
                </a:solidFill>
                <a:latin typeface="+mn-lt"/>
              </a:rPr>
              <a:t>Validation of Software Releases</a:t>
            </a:r>
          </a:p>
          <a:p>
            <a:pPr lvl="1" algn="just">
              <a:buSzPct val="75000"/>
              <a:buFont typeface="Arial" pitchFamily="34" charset="0"/>
              <a:buChar char="•"/>
              <a:defRPr/>
            </a:pPr>
            <a:r>
              <a:rPr lang="en-US" sz="2400" dirty="0">
                <a:solidFill>
                  <a:schemeClr val="accent6"/>
                </a:solidFill>
                <a:latin typeface="+mn-lt"/>
              </a:rPr>
              <a:t> Testbed could be used to test and validate tactical software </a:t>
            </a:r>
            <a:r>
              <a:rPr lang="en-US" sz="2400" dirty="0" smtClean="0">
                <a:solidFill>
                  <a:schemeClr val="accent6"/>
                </a:solidFill>
                <a:latin typeface="+mn-lt"/>
              </a:rPr>
              <a:t>updates, thereby eliminating the need to test and retest on fleet units or test facilities.</a:t>
            </a:r>
          </a:p>
          <a:p>
            <a:pPr lvl="2" algn="just">
              <a:buSzPct val="75000"/>
              <a:buFont typeface="Arial" pitchFamily="34" charset="0"/>
              <a:buChar char="•"/>
              <a:defRPr/>
            </a:pPr>
            <a:r>
              <a:rPr lang="en-US" sz="2400" dirty="0" smtClean="0">
                <a:solidFill>
                  <a:schemeClr val="accent6"/>
                </a:solidFill>
                <a:latin typeface="+mn-lt"/>
              </a:rPr>
              <a:t> Ties up fleet assets</a:t>
            </a:r>
          </a:p>
          <a:p>
            <a:pPr lvl="2" algn="just">
              <a:buSzPct val="75000"/>
              <a:buFont typeface="Arial" pitchFamily="34" charset="0"/>
              <a:buChar char="•"/>
              <a:defRPr/>
            </a:pPr>
            <a:r>
              <a:rPr lang="en-US" sz="2400" dirty="0">
                <a:solidFill>
                  <a:schemeClr val="accent6"/>
                </a:solidFill>
                <a:latin typeface="+mn-lt"/>
              </a:rPr>
              <a:t> </a:t>
            </a:r>
            <a:r>
              <a:rPr lang="en-US" sz="2400" dirty="0" smtClean="0">
                <a:solidFill>
                  <a:schemeClr val="accent6"/>
                </a:solidFill>
                <a:latin typeface="+mn-lt"/>
              </a:rPr>
              <a:t>Scarce test resources</a:t>
            </a:r>
          </a:p>
          <a:p>
            <a:pPr lvl="1" algn="just">
              <a:buSzPct val="75000"/>
              <a:buFont typeface="Arial" pitchFamily="34" charset="0"/>
              <a:buChar char="•"/>
              <a:defRPr/>
            </a:pPr>
            <a:r>
              <a:rPr lang="en-US" sz="2400" dirty="0" smtClean="0">
                <a:solidFill>
                  <a:schemeClr val="accent6"/>
                </a:solidFill>
                <a:latin typeface="+mn-lt"/>
              </a:rPr>
              <a:t> An </a:t>
            </a:r>
            <a:r>
              <a:rPr lang="en-US" sz="2400" dirty="0">
                <a:solidFill>
                  <a:schemeClr val="accent6"/>
                </a:solidFill>
                <a:latin typeface="+mn-lt"/>
              </a:rPr>
              <a:t>invaluable tool to mitigate time and </a:t>
            </a:r>
            <a:r>
              <a:rPr lang="en-US" sz="2400" dirty="0" smtClean="0">
                <a:solidFill>
                  <a:schemeClr val="accent6"/>
                </a:solidFill>
                <a:latin typeface="+mn-lt"/>
              </a:rPr>
              <a:t>costs</a:t>
            </a:r>
          </a:p>
          <a:p>
            <a:pPr lvl="1" algn="just">
              <a:buSzPct val="75000"/>
              <a:buFont typeface="Arial" pitchFamily="34" charset="0"/>
              <a:buChar char="•"/>
              <a:defRPr/>
            </a:pPr>
            <a:r>
              <a:rPr lang="en-US" sz="2400" dirty="0" smtClean="0">
                <a:solidFill>
                  <a:schemeClr val="accent6"/>
                </a:solidFill>
                <a:latin typeface="+mn-lt"/>
              </a:rPr>
              <a:t> Saves test resource usage</a:t>
            </a:r>
          </a:p>
        </p:txBody>
      </p:sp>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kern="0" dirty="0" smtClean="0">
                <a:solidFill>
                  <a:srgbClr val="0000FF"/>
                </a:solidFill>
                <a:ea typeface="+mj-ea"/>
                <a:cs typeface="+mj-cs"/>
              </a:rPr>
              <a:t>S/W Validation</a:t>
            </a:r>
            <a:endParaRPr lang="en-US" sz="2400" b="1" kern="0" dirty="0">
              <a:solidFill>
                <a:srgbClr val="0000FF"/>
              </a:solidFill>
              <a:ea typeface="+mj-ea"/>
              <a:cs typeface="+mj-cs"/>
            </a:endParaRPr>
          </a:p>
        </p:txBody>
      </p:sp>
      <p:pic>
        <p:nvPicPr>
          <p:cNvPr id="23554" name="Picture 2"/>
          <p:cNvPicPr>
            <a:picLocks noChangeAspect="1" noChangeArrowheads="1"/>
          </p:cNvPicPr>
          <p:nvPr/>
        </p:nvPicPr>
        <p:blipFill>
          <a:blip r:embed="rId4" cstate="print"/>
          <a:srcRect/>
          <a:stretch>
            <a:fillRect/>
          </a:stretch>
        </p:blipFill>
        <p:spPr bwMode="auto">
          <a:xfrm>
            <a:off x="762000" y="4800600"/>
            <a:ext cx="1456515" cy="985838"/>
          </a:xfrm>
          <a:prstGeom prst="rect">
            <a:avLst/>
          </a:prstGeom>
          <a:noFill/>
          <a:ln w="9525" cap="flat" cmpd="sng" algn="ctr">
            <a:noFill/>
            <a:prstDash val="solid"/>
            <a:miter lim="800000"/>
            <a:headEnd/>
            <a:tailEnd/>
          </a:ln>
        </p:spPr>
      </p:pic>
      <p:pic>
        <p:nvPicPr>
          <p:cNvPr id="23555" name="Picture 3"/>
          <p:cNvPicPr>
            <a:picLocks noChangeAspect="1" noChangeArrowheads="1"/>
          </p:cNvPicPr>
          <p:nvPr/>
        </p:nvPicPr>
        <p:blipFill>
          <a:blip r:embed="rId5" cstate="print"/>
          <a:srcRect/>
          <a:stretch>
            <a:fillRect/>
          </a:stretch>
        </p:blipFill>
        <p:spPr bwMode="auto">
          <a:xfrm>
            <a:off x="2286000" y="5410200"/>
            <a:ext cx="1219200" cy="1219200"/>
          </a:xfrm>
          <a:prstGeom prst="rect">
            <a:avLst/>
          </a:prstGeom>
          <a:noFill/>
          <a:ln w="9525" cap="flat" cmpd="sng" algn="ctr">
            <a:noFill/>
            <a:prstDash val="solid"/>
            <a:miter lim="800000"/>
            <a:headEnd/>
            <a:tailEnd/>
          </a:ln>
        </p:spPr>
      </p:pic>
      <p:pic>
        <p:nvPicPr>
          <p:cNvPr id="23556" name="Picture 4"/>
          <p:cNvPicPr>
            <a:picLocks noChangeAspect="1" noChangeArrowheads="1"/>
          </p:cNvPicPr>
          <p:nvPr/>
        </p:nvPicPr>
        <p:blipFill>
          <a:blip r:embed="rId6" cstate="print"/>
          <a:srcRect r="40506"/>
          <a:stretch>
            <a:fillRect/>
          </a:stretch>
        </p:blipFill>
        <p:spPr bwMode="auto">
          <a:xfrm>
            <a:off x="3581400" y="4800600"/>
            <a:ext cx="1295400" cy="1433208"/>
          </a:xfrm>
          <a:prstGeom prst="rect">
            <a:avLst/>
          </a:prstGeom>
          <a:noFill/>
          <a:ln w="9525" cap="flat" cmpd="sng" algn="ctr">
            <a:noFill/>
            <a:prstDash val="solid"/>
            <a:miter lim="800000"/>
            <a:headEnd/>
            <a:tailEnd/>
          </a:ln>
        </p:spPr>
      </p:pic>
      <p:graphicFrame>
        <p:nvGraphicFramePr>
          <p:cNvPr id="9" name="Diagram 8"/>
          <p:cNvGraphicFramePr/>
          <p:nvPr/>
        </p:nvGraphicFramePr>
        <p:xfrm>
          <a:off x="5334000" y="4495800"/>
          <a:ext cx="3429000" cy="203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1" name="Slide Number Placeholder 10"/>
          <p:cNvSpPr>
            <a:spLocks noGrp="1"/>
          </p:cNvSpPr>
          <p:nvPr>
            <p:ph type="sldNum" sz="quarter" idx="12"/>
          </p:nvPr>
        </p:nvSpPr>
        <p:spPr/>
        <p:txBody>
          <a:bodyPr/>
          <a:lstStyle/>
          <a:p>
            <a:pPr>
              <a:defRPr/>
            </a:pPr>
            <a:fld id="{83B83CC2-156A-49C0-AD41-27A9B4282202}"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dirty="0" smtClean="0">
                <a:solidFill>
                  <a:srgbClr val="0000FF"/>
                </a:solidFill>
              </a:rPr>
              <a:t>SSTAMDA</a:t>
            </a:r>
            <a:r>
              <a:rPr lang="en-US" sz="2400" dirty="0" smtClean="0">
                <a:solidFill>
                  <a:srgbClr val="0000FF"/>
                </a:solidFill>
              </a:rPr>
              <a:t> </a:t>
            </a:r>
            <a:r>
              <a:rPr lang="en-US" sz="2400" b="1" dirty="0" smtClean="0">
                <a:solidFill>
                  <a:srgbClr val="0000FF"/>
                </a:solidFill>
              </a:rPr>
              <a:t>VS AAW CRD</a:t>
            </a:r>
            <a:endParaRPr lang="en-US" sz="2400" b="1" kern="0" dirty="0">
              <a:solidFill>
                <a:srgbClr val="0000FF"/>
              </a:solidFill>
              <a:ea typeface="+mj-ea"/>
              <a:cs typeface="+mj-cs"/>
            </a:endParaRPr>
          </a:p>
        </p:txBody>
      </p:sp>
      <p:sp>
        <p:nvSpPr>
          <p:cNvPr id="10" name="TextBox 9"/>
          <p:cNvSpPr txBox="1"/>
          <p:nvPr/>
        </p:nvSpPr>
        <p:spPr>
          <a:xfrm>
            <a:off x="420053" y="1066800"/>
            <a:ext cx="8038147" cy="3970318"/>
          </a:xfrm>
          <a:prstGeom prst="rect">
            <a:avLst/>
          </a:prstGeom>
          <a:noFill/>
        </p:spPr>
        <p:txBody>
          <a:bodyPr wrap="square" rtlCol="0">
            <a:spAutoFit/>
          </a:bodyPr>
          <a:lstStyle/>
          <a:p>
            <a:pPr algn="l">
              <a:buSzPct val="100000"/>
              <a:buFont typeface="Arial" pitchFamily="34" charset="0"/>
              <a:buChar char="•"/>
            </a:pPr>
            <a:r>
              <a:rPr lang="en-US" sz="2400" dirty="0" smtClean="0">
                <a:solidFill>
                  <a:schemeClr val="accent6"/>
                </a:solidFill>
              </a:rPr>
              <a:t> </a:t>
            </a:r>
            <a:r>
              <a:rPr lang="en-US" sz="2400" dirty="0" smtClean="0">
                <a:solidFill>
                  <a:schemeClr val="accent6"/>
                </a:solidFill>
                <a:latin typeface="+mn-lt"/>
              </a:rPr>
              <a:t>SSTAMDA imposes P</a:t>
            </a:r>
            <a:r>
              <a:rPr lang="en-US" sz="2400" baseline="-25000" dirty="0" smtClean="0">
                <a:solidFill>
                  <a:schemeClr val="accent6"/>
                </a:solidFill>
                <a:latin typeface="+mn-lt"/>
              </a:rPr>
              <a:t>RA</a:t>
            </a:r>
            <a:r>
              <a:rPr lang="en-US" sz="2400" dirty="0" smtClean="0">
                <a:solidFill>
                  <a:schemeClr val="accent6"/>
                </a:solidFill>
                <a:latin typeface="+mn-lt"/>
              </a:rPr>
              <a:t> requirements on future ship classes &amp; and existing ships with significant combat system upgrades.  </a:t>
            </a:r>
          </a:p>
          <a:p>
            <a:pPr algn="l">
              <a:buSzPct val="60000"/>
              <a:buFont typeface="Arial" pitchFamily="34" charset="0"/>
              <a:buChar char="•"/>
            </a:pPr>
            <a:r>
              <a:rPr lang="en-US" sz="2400" dirty="0" smtClean="0">
                <a:solidFill>
                  <a:schemeClr val="accent6"/>
                </a:solidFill>
                <a:latin typeface="+mn-lt"/>
              </a:rPr>
              <a:t> Recommended P</a:t>
            </a:r>
            <a:r>
              <a:rPr lang="en-US" sz="2400" baseline="-25000" dirty="0" smtClean="0">
                <a:solidFill>
                  <a:schemeClr val="accent6"/>
                </a:solidFill>
                <a:latin typeface="+mn-lt"/>
              </a:rPr>
              <a:t>RA</a:t>
            </a:r>
            <a:r>
              <a:rPr lang="en-US" sz="2400" dirty="0" smtClean="0">
                <a:solidFill>
                  <a:schemeClr val="accent6"/>
                </a:solidFill>
                <a:latin typeface="+mn-lt"/>
              </a:rPr>
              <a:t> for existing ship classes are different from AAW CRD. </a:t>
            </a:r>
          </a:p>
          <a:p>
            <a:pPr algn="l">
              <a:buSzPct val="60000"/>
              <a:buFont typeface="Arial" pitchFamily="34" charset="0"/>
              <a:buChar char="•"/>
            </a:pPr>
            <a:r>
              <a:rPr lang="en-US" sz="2400" dirty="0" smtClean="0">
                <a:solidFill>
                  <a:schemeClr val="accent6"/>
                </a:solidFill>
                <a:latin typeface="+mn-lt"/>
              </a:rPr>
              <a:t> Future ship classes are required to demonstrate they meet the new P</a:t>
            </a:r>
            <a:r>
              <a:rPr lang="en-US" sz="2400" baseline="-25000" dirty="0" smtClean="0">
                <a:solidFill>
                  <a:schemeClr val="accent6"/>
                </a:solidFill>
                <a:latin typeface="+mn-lt"/>
              </a:rPr>
              <a:t>RA.</a:t>
            </a:r>
            <a:r>
              <a:rPr lang="en-US" sz="2400" dirty="0" smtClean="0">
                <a:solidFill>
                  <a:schemeClr val="accent6"/>
                </a:solidFill>
                <a:latin typeface="+mn-lt"/>
              </a:rPr>
              <a:t> </a:t>
            </a:r>
          </a:p>
          <a:p>
            <a:pPr lvl="1" algn="l">
              <a:buSzPct val="60000"/>
              <a:buFont typeface="Arial" pitchFamily="34" charset="0"/>
              <a:buChar char="•"/>
            </a:pPr>
            <a:r>
              <a:rPr lang="en-US" sz="2400" dirty="0" smtClean="0">
                <a:solidFill>
                  <a:schemeClr val="accent6"/>
                </a:solidFill>
                <a:latin typeface="+mn-lt"/>
              </a:rPr>
              <a:t> The Testbed easily adaptable to test virtual ship against the new requirements.</a:t>
            </a:r>
            <a:endParaRPr lang="en-US" sz="2400" dirty="0">
              <a:solidFill>
                <a:schemeClr val="accent6"/>
              </a:solidFill>
              <a:latin typeface="+mn-lt"/>
            </a:endParaRPr>
          </a:p>
        </p:txBody>
      </p:sp>
      <p:sp>
        <p:nvSpPr>
          <p:cNvPr id="11" name="Striped Right Arrow 10"/>
          <p:cNvSpPr/>
          <p:nvPr/>
        </p:nvSpPr>
        <p:spPr bwMode="auto">
          <a:xfrm>
            <a:off x="990600" y="6019800"/>
            <a:ext cx="7467600" cy="733663"/>
          </a:xfrm>
          <a:prstGeom prst="stripedRightArrow">
            <a:avLst/>
          </a:prstGeom>
          <a:solidFill>
            <a:srgbClr val="FFFF00"/>
          </a:solidFill>
          <a:ln w="9525" cap="flat" cmpd="sng" algn="ctr">
            <a:solidFill>
              <a:srgbClr val="0000FF"/>
            </a:solidFill>
            <a:prstDash val="solid"/>
            <a:round/>
            <a:headEnd type="none" w="med" len="med"/>
            <a:tailEnd type="none" w="med" len="med"/>
          </a:ln>
          <a:effectLst>
            <a:glow rad="101600">
              <a:schemeClr val="accent2">
                <a:satMod val="175000"/>
                <a:alpha val="40000"/>
              </a:schemeClr>
            </a:glow>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200" b="1" dirty="0" smtClean="0">
                <a:solidFill>
                  <a:schemeClr val="accent6"/>
                </a:solidFill>
              </a:rPr>
              <a:t>New Requirements tested in a Proven Fashion</a:t>
            </a:r>
            <a:endParaRPr kumimoji="0" lang="en-US" sz="1200" b="1" i="0" u="none" strike="noStrike" cap="none" normalizeH="0" baseline="0" dirty="0" smtClean="0">
              <a:ln>
                <a:noFill/>
              </a:ln>
              <a:solidFill>
                <a:schemeClr val="accent6"/>
              </a:solidFill>
              <a:effectLst/>
              <a:latin typeface="Verdana" pitchFamily="34" charset="0"/>
            </a:endParaRPr>
          </a:p>
        </p:txBody>
      </p:sp>
      <p:pic>
        <p:nvPicPr>
          <p:cNvPr id="1026" name="Picture 2" descr="C:\Documents and Settings\Hauser.AVWTECH\Local Settings\Temporary Internet Files\Content.IE5\L9N0GOI8\MCj04417340000[1].png"/>
          <p:cNvPicPr>
            <a:picLocks noChangeAspect="1" noChangeArrowheads="1"/>
          </p:cNvPicPr>
          <p:nvPr/>
        </p:nvPicPr>
        <p:blipFill>
          <a:blip r:embed="rId4" cstate="print"/>
          <a:srcRect/>
          <a:stretch>
            <a:fillRect/>
          </a:stretch>
        </p:blipFill>
        <p:spPr bwMode="auto">
          <a:xfrm>
            <a:off x="990600" y="4876800"/>
            <a:ext cx="1752600" cy="1752600"/>
          </a:xfrm>
          <a:prstGeom prst="rect">
            <a:avLst/>
          </a:prstGeom>
          <a:noFill/>
        </p:spPr>
      </p:pic>
      <p:sp>
        <p:nvSpPr>
          <p:cNvPr id="13" name="Rectangle 12"/>
          <p:cNvSpPr/>
          <p:nvPr/>
        </p:nvSpPr>
        <p:spPr>
          <a:xfrm rot="20711645">
            <a:off x="1069952" y="5499253"/>
            <a:ext cx="1942085" cy="276999"/>
          </a:xfrm>
          <a:prstGeom prst="rect">
            <a:avLst/>
          </a:prstGeom>
          <a:noFill/>
        </p:spPr>
        <p:txBody>
          <a:bodyPr wrap="square" lIns="91440" tIns="45720" rIns="91440" bIns="45720">
            <a:spAutoFit/>
          </a:bodyPr>
          <a:lstStyle/>
          <a:p>
            <a:pPr algn="ctr"/>
            <a:r>
              <a:rPr lang="en-US" sz="1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SSTAMDA</a:t>
            </a:r>
            <a:endParaRPr lang="en-US" sz="1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4" name="Picture 13" descr="Redux Dren.png"/>
          <p:cNvPicPr>
            <a:picLocks noChangeAspect="1"/>
          </p:cNvPicPr>
          <p:nvPr/>
        </p:nvPicPr>
        <p:blipFill>
          <a:blip r:embed="rId5" cstate="print"/>
          <a:stretch>
            <a:fillRect/>
          </a:stretch>
        </p:blipFill>
        <p:spPr>
          <a:xfrm>
            <a:off x="4648200" y="4876800"/>
            <a:ext cx="3806856" cy="1298322"/>
          </a:xfrm>
          <a:prstGeom prst="rect">
            <a:avLst/>
          </a:prstGeom>
        </p:spPr>
      </p:pic>
      <p:sp>
        <p:nvSpPr>
          <p:cNvPr id="12"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5" name="Slide Number Placeholder 14"/>
          <p:cNvSpPr>
            <a:spLocks noGrp="1"/>
          </p:cNvSpPr>
          <p:nvPr>
            <p:ph type="sldNum" sz="quarter" idx="12"/>
          </p:nvPr>
        </p:nvSpPr>
        <p:spPr/>
        <p:txBody>
          <a:bodyPr/>
          <a:lstStyle/>
          <a:p>
            <a:pPr>
              <a:defRPr/>
            </a:pPr>
            <a:fld id="{83B83CC2-156A-49C0-AD41-27A9B428220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dirty="0" smtClean="0">
                <a:solidFill>
                  <a:srgbClr val="0000FF"/>
                </a:solidFill>
              </a:rPr>
              <a:t>Trade Studies</a:t>
            </a:r>
            <a:endParaRPr lang="en-US" sz="2400" b="1" kern="0" dirty="0">
              <a:solidFill>
                <a:srgbClr val="0000FF"/>
              </a:solidFill>
              <a:ea typeface="+mj-ea"/>
              <a:cs typeface="+mj-cs"/>
            </a:endParaRPr>
          </a:p>
        </p:txBody>
      </p:sp>
      <p:sp>
        <p:nvSpPr>
          <p:cNvPr id="10" name="TextBox 9"/>
          <p:cNvSpPr txBox="1"/>
          <p:nvPr/>
        </p:nvSpPr>
        <p:spPr>
          <a:xfrm>
            <a:off x="420053" y="1066800"/>
            <a:ext cx="8266747" cy="3416320"/>
          </a:xfrm>
          <a:prstGeom prst="rect">
            <a:avLst/>
          </a:prstGeom>
          <a:noFill/>
        </p:spPr>
        <p:txBody>
          <a:bodyPr wrap="square" rtlCol="0">
            <a:spAutoFit/>
          </a:bodyPr>
          <a:lstStyle/>
          <a:p>
            <a:pPr algn="l">
              <a:buFont typeface="Arial" pitchFamily="34" charset="0"/>
              <a:buChar char="•"/>
            </a:pPr>
            <a:r>
              <a:rPr lang="en-US" sz="2400" dirty="0" smtClean="0">
                <a:solidFill>
                  <a:schemeClr val="accent6"/>
                </a:solidFill>
              </a:rPr>
              <a:t> </a:t>
            </a:r>
            <a:r>
              <a:rPr lang="en-US" sz="2400" dirty="0" smtClean="0">
                <a:solidFill>
                  <a:schemeClr val="accent6"/>
                </a:solidFill>
                <a:latin typeface="+mn-lt"/>
              </a:rPr>
              <a:t>Use of the Enterprise Testbed to determine: </a:t>
            </a:r>
          </a:p>
          <a:p>
            <a:pPr lvl="1" algn="l">
              <a:buSzPct val="75000"/>
              <a:buFont typeface="Arial" pitchFamily="34" charset="0"/>
              <a:buChar char="•"/>
            </a:pPr>
            <a:r>
              <a:rPr lang="en-US" sz="2400" dirty="0" smtClean="0">
                <a:solidFill>
                  <a:schemeClr val="accent6"/>
                </a:solidFill>
                <a:latin typeface="+mn-lt"/>
              </a:rPr>
              <a:t> If a particular combat system configuration will perform successfully to meet P</a:t>
            </a:r>
            <a:r>
              <a:rPr lang="en-US" sz="2400" baseline="-25000" dirty="0" smtClean="0">
                <a:solidFill>
                  <a:schemeClr val="accent6"/>
                </a:solidFill>
                <a:latin typeface="+mn-lt"/>
              </a:rPr>
              <a:t>RA</a:t>
            </a:r>
            <a:r>
              <a:rPr lang="en-US" sz="2400" dirty="0" smtClean="0">
                <a:solidFill>
                  <a:schemeClr val="accent6"/>
                </a:solidFill>
                <a:latin typeface="+mn-lt"/>
              </a:rPr>
              <a:t> requirements. </a:t>
            </a:r>
          </a:p>
          <a:p>
            <a:pPr lvl="1" algn="l">
              <a:buSzPct val="75000"/>
              <a:buFont typeface="Arial" pitchFamily="34" charset="0"/>
              <a:buChar char="•"/>
            </a:pPr>
            <a:r>
              <a:rPr lang="en-US" sz="2400" dirty="0" smtClean="0">
                <a:solidFill>
                  <a:schemeClr val="accent6"/>
                </a:solidFill>
                <a:latin typeface="+mn-lt"/>
              </a:rPr>
              <a:t> Efficacy of future ship class combat systems variations investigated to an increased degree of accuracy. </a:t>
            </a:r>
          </a:p>
          <a:p>
            <a:pPr lvl="2" algn="l">
              <a:buSzPct val="75000"/>
              <a:buFont typeface="Arial" pitchFamily="34" charset="0"/>
              <a:buChar char="•"/>
            </a:pPr>
            <a:r>
              <a:rPr lang="en-US" sz="2400" dirty="0" smtClean="0">
                <a:solidFill>
                  <a:schemeClr val="accent6"/>
                </a:solidFill>
                <a:latin typeface="+mn-lt"/>
              </a:rPr>
              <a:t> Prior to full funding commitment or design.</a:t>
            </a:r>
          </a:p>
          <a:p>
            <a:pPr lvl="2" algn="l">
              <a:buSzPct val="75000"/>
              <a:buFont typeface="Arial" pitchFamily="34" charset="0"/>
              <a:buChar char="•"/>
            </a:pPr>
            <a:r>
              <a:rPr lang="en-US" sz="2400" dirty="0" smtClean="0">
                <a:solidFill>
                  <a:schemeClr val="accent6"/>
                </a:solidFill>
                <a:latin typeface="+mn-lt"/>
              </a:rPr>
              <a:t> Cost saver. </a:t>
            </a:r>
            <a:endParaRPr lang="en-US" sz="2400" dirty="0">
              <a:solidFill>
                <a:schemeClr val="accent6"/>
              </a:solidFill>
              <a:latin typeface="+mn-lt"/>
            </a:endParaRPr>
          </a:p>
        </p:txBody>
      </p:sp>
      <p:pic>
        <p:nvPicPr>
          <p:cNvPr id="12" name="Picture 11" descr="SSDS Layout.png"/>
          <p:cNvPicPr>
            <a:picLocks noChangeAspect="1"/>
          </p:cNvPicPr>
          <p:nvPr/>
        </p:nvPicPr>
        <p:blipFill>
          <a:blip r:embed="rId4" cstate="print"/>
          <a:stretch>
            <a:fillRect/>
          </a:stretch>
        </p:blipFill>
        <p:spPr>
          <a:xfrm>
            <a:off x="381000" y="4884939"/>
            <a:ext cx="2438400" cy="1744461"/>
          </a:xfrm>
          <a:prstGeom prst="rect">
            <a:avLst/>
          </a:prstGeom>
          <a:ln>
            <a:noFill/>
          </a:ln>
          <a:effectLst>
            <a:outerShdw blurRad="292100" dist="139700" dir="2700000" algn="tl" rotWithShape="0">
              <a:srgbClr val="333333">
                <a:alpha val="65000"/>
              </a:srgbClr>
            </a:outerShdw>
          </a:effectLst>
        </p:spPr>
      </p:pic>
      <p:pic>
        <p:nvPicPr>
          <p:cNvPr id="15" name="Picture 14" descr="SSDS Test schedule.png"/>
          <p:cNvPicPr>
            <a:picLocks noChangeAspect="1"/>
          </p:cNvPicPr>
          <p:nvPr/>
        </p:nvPicPr>
        <p:blipFill>
          <a:blip r:embed="rId5" cstate="print"/>
          <a:stretch>
            <a:fillRect/>
          </a:stretch>
        </p:blipFill>
        <p:spPr>
          <a:xfrm>
            <a:off x="6400800" y="4495800"/>
            <a:ext cx="2362200" cy="1679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7" name="Straight Arrow Connector 16"/>
          <p:cNvCxnSpPr>
            <a:stCxn id="15" idx="1"/>
            <a:endCxn id="15" idx="1"/>
          </p:cNvCxnSpPr>
          <p:nvPr/>
        </p:nvCxnSpPr>
        <p:spPr bwMode="auto">
          <a:xfrm rot="10800000">
            <a:off x="6400800" y="5335423"/>
            <a:ext cx="1588" cy="1588"/>
          </a:xfrm>
          <a:prstGeom prst="straightConnector1">
            <a:avLst/>
          </a:prstGeom>
          <a:solidFill>
            <a:srgbClr val="CCCC99"/>
          </a:solidFill>
          <a:ln w="9525" cap="flat" cmpd="sng" algn="ctr">
            <a:noFill/>
            <a:prstDash val="solid"/>
            <a:round/>
            <a:headEnd type="arrow"/>
            <a:tailEnd type="arrow"/>
          </a:ln>
          <a:effectLst/>
        </p:spPr>
      </p:cxnSp>
      <p:cxnSp>
        <p:nvCxnSpPr>
          <p:cNvPr id="20" name="Elbow Connector 19"/>
          <p:cNvCxnSpPr/>
          <p:nvPr/>
        </p:nvCxnSpPr>
        <p:spPr bwMode="auto">
          <a:xfrm flipV="1">
            <a:off x="3505200" y="4876800"/>
            <a:ext cx="1752600" cy="914400"/>
          </a:xfrm>
          <a:prstGeom prst="bentConnector3">
            <a:avLst>
              <a:gd name="adj1" fmla="val 50000"/>
            </a:avLst>
          </a:prstGeom>
          <a:solidFill>
            <a:srgbClr val="CCCC99"/>
          </a:solidFill>
          <a:ln w="9525" cap="flat" cmpd="sng" algn="ctr">
            <a:noFill/>
            <a:prstDash val="solid"/>
            <a:round/>
            <a:headEnd type="arrow"/>
            <a:tailEnd type="arrow"/>
          </a:ln>
          <a:effectLst/>
        </p:spPr>
      </p:cxnSp>
      <p:graphicFrame>
        <p:nvGraphicFramePr>
          <p:cNvPr id="25" name="Diagram 24"/>
          <p:cNvGraphicFramePr/>
          <p:nvPr/>
        </p:nvGraphicFramePr>
        <p:xfrm>
          <a:off x="3733800" y="4648200"/>
          <a:ext cx="2057400" cy="1752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22" name="Curved Connector 21"/>
          <p:cNvCxnSpPr>
            <a:stCxn id="12" idx="3"/>
            <a:endCxn id="15" idx="1"/>
          </p:cNvCxnSpPr>
          <p:nvPr/>
        </p:nvCxnSpPr>
        <p:spPr bwMode="auto">
          <a:xfrm flipV="1">
            <a:off x="2819400" y="5335423"/>
            <a:ext cx="3581400" cy="421747"/>
          </a:xfrm>
          <a:prstGeom prst="curvedConnector3">
            <a:avLst>
              <a:gd name="adj1" fmla="val 50000"/>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sp>
        <p:nvSpPr>
          <p:cNvPr id="13"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4" name="Slide Number Placeholder 13"/>
          <p:cNvSpPr>
            <a:spLocks noGrp="1"/>
          </p:cNvSpPr>
          <p:nvPr>
            <p:ph type="sldNum" sz="quarter" idx="12"/>
          </p:nvPr>
        </p:nvSpPr>
        <p:spPr/>
        <p:txBody>
          <a:bodyPr/>
          <a:lstStyle/>
          <a:p>
            <a:pPr>
              <a:defRPr/>
            </a:pPr>
            <a:fld id="{83B83CC2-156A-49C0-AD41-27A9B4282202}"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99"/>
        </a:solidFill>
        <a:ln w="9525" cap="flat" cmpd="sng" algn="ctr">
          <a:noFill/>
          <a:prstDash val="solid"/>
          <a:round/>
          <a:headEnd type="none" w="med" len="med"/>
          <a:tailEnd type="none" w="med" len="med"/>
        </a:ln>
        <a:effectLst/>
      </a:spPr>
      <a:bodyPr vert="horz" wrap="square" lIns="91440" tIns="91440" rIns="91440" bIns="9144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rgbClr val="660000"/>
            </a:solidFill>
            <a:effectLst/>
            <a:latin typeface="Verdana" pitchFamily="34" charset="0"/>
          </a:defRPr>
        </a:defPPr>
      </a:lstStyle>
    </a:spDef>
    <a:lnDef>
      <a:spPr bwMode="auto">
        <a:xfrm>
          <a:off x="0" y="0"/>
          <a:ext cx="1" cy="1"/>
        </a:xfrm>
        <a:custGeom>
          <a:avLst/>
          <a:gdLst/>
          <a:ahLst/>
          <a:cxnLst/>
          <a:rect l="0" t="0" r="0" b="0"/>
          <a:pathLst/>
        </a:custGeom>
        <a:solidFill>
          <a:srgbClr val="CCCC99"/>
        </a:solidFill>
        <a:ln w="9525" cap="flat" cmpd="sng" algn="ctr">
          <a:noFill/>
          <a:prstDash val="solid"/>
          <a:round/>
          <a:headEnd type="none" w="med" len="med"/>
          <a:tailEnd type="none" w="med" len="med"/>
        </a:ln>
        <a:effectLst/>
      </a:spPr>
      <a:bodyPr vert="horz" wrap="square" lIns="91440" tIns="91440" rIns="91440" bIns="9144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rgbClr val="660000"/>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3239</TotalTime>
  <Words>896</Words>
  <Application>Microsoft Office PowerPoint</Application>
  <PresentationFormat>On-screen Show (4:3)</PresentationFormat>
  <Paragraphs>176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Expanded Use of the Probability of Raid Annihilation (PRA) Testbed</vt:lpstr>
      <vt:lpstr>Slide 2</vt:lpstr>
      <vt:lpstr>Slide 3</vt:lpstr>
      <vt:lpstr>Slide 4</vt:lpstr>
      <vt:lpstr>Slide 5</vt:lpstr>
      <vt:lpstr>Slide 6</vt:lpstr>
      <vt:lpstr>Slide 7</vt:lpstr>
      <vt:lpstr>Slide 8</vt:lpstr>
      <vt:lpstr>Slide 9</vt:lpstr>
      <vt:lpstr>Slide 10</vt:lpstr>
      <vt:lpstr>Slide 11</vt:lpstr>
      <vt:lpstr>Slide 12</vt:lpstr>
      <vt:lpstr>Expanded Use of the Probability of Raid Annihilation (PRA) Testbed</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Front Desk</dc:creator>
  <cp:lastModifiedBy>lawrence</cp:lastModifiedBy>
  <cp:revision>177</cp:revision>
  <dcterms:created xsi:type="dcterms:W3CDTF">2006-03-13T19:30:07Z</dcterms:created>
  <dcterms:modified xsi:type="dcterms:W3CDTF">2010-01-15T18:30:08Z</dcterms:modified>
</cp:coreProperties>
</file>